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70"/>
  </p:notesMasterIdLst>
  <p:handoutMasterIdLst>
    <p:handoutMasterId r:id="rId71"/>
  </p:handoutMasterIdLst>
  <p:sldIdLst>
    <p:sldId id="361" r:id="rId5"/>
    <p:sldId id="362" r:id="rId6"/>
    <p:sldId id="363" r:id="rId7"/>
    <p:sldId id="387" r:id="rId8"/>
    <p:sldId id="388" r:id="rId9"/>
    <p:sldId id="389" r:id="rId10"/>
    <p:sldId id="493" r:id="rId11"/>
    <p:sldId id="390" r:id="rId12"/>
    <p:sldId id="494" r:id="rId13"/>
    <p:sldId id="452" r:id="rId14"/>
    <p:sldId id="496" r:id="rId15"/>
    <p:sldId id="497" r:id="rId16"/>
    <p:sldId id="364" r:id="rId17"/>
    <p:sldId id="495" r:id="rId18"/>
    <p:sldId id="453" r:id="rId19"/>
    <p:sldId id="406" r:id="rId20"/>
    <p:sldId id="455" r:id="rId21"/>
    <p:sldId id="426" r:id="rId22"/>
    <p:sldId id="457" r:id="rId23"/>
    <p:sldId id="458" r:id="rId24"/>
    <p:sldId id="460" r:id="rId25"/>
    <p:sldId id="354" r:id="rId26"/>
    <p:sldId id="355" r:id="rId27"/>
    <p:sldId id="353" r:id="rId28"/>
    <p:sldId id="381" r:id="rId29"/>
    <p:sldId id="365" r:id="rId30"/>
    <p:sldId id="437" r:id="rId31"/>
    <p:sldId id="383" r:id="rId32"/>
    <p:sldId id="384" r:id="rId33"/>
    <p:sldId id="385" r:id="rId34"/>
    <p:sldId id="386" r:id="rId35"/>
    <p:sldId id="393" r:id="rId36"/>
    <p:sldId id="438" r:id="rId37"/>
    <p:sldId id="439" r:id="rId38"/>
    <p:sldId id="440" r:id="rId39"/>
    <p:sldId id="425" r:id="rId40"/>
    <p:sldId id="357" r:id="rId41"/>
    <p:sldId id="441" r:id="rId42"/>
    <p:sldId id="442" r:id="rId43"/>
    <p:sldId id="356" r:id="rId44"/>
    <p:sldId id="443" r:id="rId45"/>
    <p:sldId id="444" r:id="rId46"/>
    <p:sldId id="459" r:id="rId47"/>
    <p:sldId id="447" r:id="rId48"/>
    <p:sldId id="505" r:id="rId49"/>
    <p:sldId id="451" r:id="rId50"/>
    <p:sldId id="449" r:id="rId51"/>
    <p:sldId id="461" r:id="rId52"/>
    <p:sldId id="431" r:id="rId53"/>
    <p:sldId id="471" r:id="rId54"/>
    <p:sldId id="472" r:id="rId55"/>
    <p:sldId id="473" r:id="rId56"/>
    <p:sldId id="474" r:id="rId57"/>
    <p:sldId id="368" r:id="rId58"/>
    <p:sldId id="450" r:id="rId59"/>
    <p:sldId id="498" r:id="rId60"/>
    <p:sldId id="500" r:id="rId61"/>
    <p:sldId id="501" r:id="rId62"/>
    <p:sldId id="499" r:id="rId63"/>
    <p:sldId id="502" r:id="rId64"/>
    <p:sldId id="503" r:id="rId65"/>
    <p:sldId id="504" r:id="rId66"/>
    <p:sldId id="369" r:id="rId67"/>
    <p:sldId id="372" r:id="rId68"/>
    <p:sldId id="411" r:id="rId69"/>
  </p:sldIdLst>
  <p:sldSz cx="10058400" cy="7772400"/>
  <p:notesSz cx="6858000" cy="9144000"/>
  <p:defaultTextStyle>
    <a:defPPr rtl="0">
      <a:defRPr lang="ko-K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D7415E"/>
    <a:srgbClr val="4285F4"/>
    <a:srgbClr val="CDCCE4"/>
    <a:srgbClr val="4275F4"/>
    <a:srgbClr val="E6E6E6"/>
    <a:srgbClr val="D2D2D2"/>
    <a:srgbClr val="007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FEEE2-6AA1-41AC-8680-A21C57AF05BE}" v="1043" dt="2020-02-06T18:55:19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92" autoAdjust="0"/>
    <p:restoredTop sz="96344" autoAdjust="0"/>
  </p:normalViewPr>
  <p:slideViewPr>
    <p:cSldViewPr snapToGrid="0">
      <p:cViewPr varScale="1">
        <p:scale>
          <a:sx n="93" d="100"/>
          <a:sy n="93" d="100"/>
        </p:scale>
        <p:origin x="151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9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 noProof="1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A287F45-53A2-4574-9704-DB9BD7802604}" type="slidenum">
              <a:rPr lang="en-US" altLang="ko-KR" noProof="1" dirty="0" smtClean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noProof="1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3047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438D9481-2269-447B-89A2-AB0F2A16050D}" type="datetime1">
              <a:rPr lang="en-US" altLang="ko-KR" noProof="1" smtClean="0"/>
              <a:pPr/>
              <a:t>4/1/2024</a:t>
            </a:fld>
            <a:endParaRPr lang="ko-KR" altLang="en-US" noProof="1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1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1"/>
              <a:t>마스터 텍스트 스타일을 편집하려면 클릭하세요</a:t>
            </a:r>
            <a:r>
              <a:rPr lang="en-US" altLang="ko-KR" noProof="1"/>
              <a:t>.</a:t>
            </a:r>
          </a:p>
          <a:p>
            <a:pPr lvl="1" rtl="0"/>
            <a:r>
              <a:rPr lang="ko-KR" altLang="en-US" noProof="1"/>
              <a:t>둘째 수준</a:t>
            </a:r>
          </a:p>
          <a:p>
            <a:pPr lvl="2" rtl="0"/>
            <a:r>
              <a:rPr lang="ko-KR" altLang="en-US" noProof="1"/>
              <a:t>셋째 수준</a:t>
            </a:r>
          </a:p>
          <a:p>
            <a:pPr lvl="3" rtl="0"/>
            <a:r>
              <a:rPr lang="ko-KR" altLang="en-US" noProof="1"/>
              <a:t>넷째 수준</a:t>
            </a:r>
          </a:p>
          <a:p>
            <a:pPr lvl="4" rtl="0"/>
            <a:r>
              <a:rPr lang="ko-KR" altLang="en-US" noProof="1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5E2E02D3-8EE7-4A45-AD60-87A01101C290}" type="slidenum">
              <a:rPr lang="en-US" altLang="ko-KR" noProof="1" smtClean="0"/>
              <a:pPr/>
              <a:t>‹#›</a:t>
            </a:fld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1387870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algun Gothic" panose="020B0503020000020004" pitchFamily="50" charset="-127"/>
        <a:ea typeface="Malgun Gothic" panose="020B0503020000020004" pitchFamily="50" charset="-127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E0209-066D-4AC0-A15D-D5BC07775AE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91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0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레이아웃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래픽 13">
            <a:extLst>
              <a:ext uri="{FF2B5EF4-FFF2-40B4-BE49-F238E27FC236}">
                <a16:creationId xmlns:a16="http://schemas.microsoft.com/office/drawing/2014/main" id="{5B29AF73-47D8-4BB0-8224-BBA2086B1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5B572AF-3D97-4949-8D36-588AA8593D00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54944E-F971-4974-8ADE-A17E9EFF9DE2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1302FB1-B5E9-491E-9945-82D461674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1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</p:spTree>
    <p:extLst>
      <p:ext uri="{BB962C8B-B14F-4D97-AF65-F5344CB8AC3E}">
        <p14:creationId xmlns:p14="http://schemas.microsoft.com/office/powerpoint/2010/main" val="224909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레이아웃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래픽 5">
            <a:extLst>
              <a:ext uri="{FF2B5EF4-FFF2-40B4-BE49-F238E27FC236}">
                <a16:creationId xmlns:a16="http://schemas.microsoft.com/office/drawing/2014/main" id="{7103FA06-1307-4D32-9FA0-5C651026A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5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0D2F5BEA-B653-42E2-877B-9B5EF76B6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8378" y="-35262"/>
            <a:ext cx="6490908" cy="787022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B2065620-EF85-4943-9B85-A08A3472DC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637" y="2306478"/>
            <a:ext cx="4669791" cy="265695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145E615-3A0A-4781-9716-E46EA4FCCE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6501" y="5176974"/>
            <a:ext cx="3962400" cy="266855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8B352462-6E65-4496-B926-8A4F69F93CA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6369" y="2786288"/>
            <a:ext cx="2509611" cy="25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0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7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1"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02AB267-1228-4F0E-A8D8-98DDEFF13B0C}"/>
              </a:ext>
            </a:extLst>
          </p:cNvPr>
          <p:cNvSpPr/>
          <p:nvPr userDrawn="1"/>
        </p:nvSpPr>
        <p:spPr>
          <a:xfrm>
            <a:off x="5871721" y="7354154"/>
            <a:ext cx="4137519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㈜인에이지  </a:t>
            </a:r>
            <a:r>
              <a:rPr lang="en-US" altLang="ko-KR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www.enage.com  TEL. 1600-4730  FAX.02-6499-1366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68132AFA-9823-4D2F-9529-23FF2538C8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2607" y="-35262"/>
            <a:ext cx="6475792" cy="785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18229E-EF41-4175-B140-6DCDB12275A4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53D0D47-FB24-42F4-9676-60943A015EA1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AF4F1B4-183D-4F32-89CD-26B9C359B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2336" y="0"/>
            <a:ext cx="965606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3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18229E-EF41-4175-B140-6DCDB12275A4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53D0D47-FB24-42F4-9676-60943A015EA1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FDCAB5-F8F6-45F9-ABBF-A173C350E5ED}"/>
              </a:ext>
            </a:extLst>
          </p:cNvPr>
          <p:cNvSpPr/>
          <p:nvPr userDrawn="1"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A84693E-F3E0-447E-BF58-D023E13EA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9576E14-26C7-44D8-A903-52787CC37E1B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35D146-D12E-4C98-A920-068412E6C0E8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91A1883-5D01-4589-A0A8-66E71AD0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2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7EC26389-86D7-4FC6-9EE8-0BAD9AC3C005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C85E3FA-812D-4D49-8940-85E28327F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텍스트 개체 틀 24">
            <a:extLst>
              <a:ext uri="{FF2B5EF4-FFF2-40B4-BE49-F238E27FC236}">
                <a16:creationId xmlns:a16="http://schemas.microsoft.com/office/drawing/2014/main" id="{D8A12166-163D-4092-840A-113758B85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948" y="877239"/>
            <a:ext cx="9439473" cy="9272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 그룹웨어 솔루션 중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유일한 자체개발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(2002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메일엔진 보유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62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A84693E-F3E0-447E-BF58-D023E13EA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9576E14-26C7-44D8-A903-52787CC37E1B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35D146-D12E-4C98-A920-068412E6C0E8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91A1883-5D01-4589-A0A8-66E71AD0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2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7EC26389-86D7-4FC6-9EE8-0BAD9AC3C005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C85E3FA-812D-4D49-8940-85E28327F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6F7712-80E4-4362-8D37-C9E0F2DC57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271713"/>
            <a:ext cx="3746500" cy="56038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2300" b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0292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 marL="100584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 marL="150876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 marL="201168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/>
              <a:t>기능 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1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제목 1">
            <a:extLst>
              <a:ext uri="{FF2B5EF4-FFF2-40B4-BE49-F238E27FC236}">
                <a16:creationId xmlns:a16="http://schemas.microsoft.com/office/drawing/2014/main" id="{69838929-7F18-4723-B600-A466575A7B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8623" y="232284"/>
            <a:ext cx="2505526" cy="400110"/>
          </a:xfrm>
        </p:spPr>
        <p:txBody>
          <a:bodyPr rtlCol="0" anchor="t">
            <a:noAutofit/>
          </a:bodyPr>
          <a:lstStyle>
            <a:lvl1pPr algn="l">
              <a:defRPr sz="2200" b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rtl="0"/>
            <a:r>
              <a:rPr lang="ko-KR" altLang="en-US" noProof="1"/>
              <a:t>메일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5B572AF-3D97-4949-8D36-588AA8593D00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54944E-F971-4974-8ADE-A17E9EFF9DE2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58C9DDC8-F8FF-46A2-9D9E-214401AA7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1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1"/>
              <a:t>마스터 텍스트 스타일을 편집하려면 클릭하세요</a:t>
            </a:r>
            <a:r>
              <a:rPr lang="en-US" altLang="ko-KR" noProof="1"/>
              <a:t>.</a:t>
            </a:r>
          </a:p>
          <a:p>
            <a:pPr lvl="1" rtl="0"/>
            <a:r>
              <a:rPr lang="ko-KR" altLang="en-US" noProof="1"/>
              <a:t>둘째 수준</a:t>
            </a:r>
          </a:p>
          <a:p>
            <a:pPr lvl="2" rtl="0"/>
            <a:r>
              <a:rPr lang="ko-KR" altLang="en-US" noProof="1"/>
              <a:t>셋째 수준</a:t>
            </a:r>
          </a:p>
          <a:p>
            <a:pPr lvl="3" rtl="0"/>
            <a:r>
              <a:rPr lang="ko-KR" altLang="en-US" noProof="1"/>
              <a:t>넷째 수준</a:t>
            </a:r>
          </a:p>
          <a:p>
            <a:pPr lvl="4" rtl="0"/>
            <a:r>
              <a:rPr lang="ko-KR" altLang="en-US" noProof="1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 baseline="-250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14D33216-6587-4C36-B46E-7D7C27D7B05A}" type="datetime1">
              <a:rPr lang="ko-KR" altLang="en-US" noProof="1" smtClean="0"/>
              <a:t>2024-04-01</a:t>
            </a:fld>
            <a:endParaRPr lang="ko-KR" altLang="en-US" noProof="1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E07A91BD-2D30-4D1B-B388-0538F34CA7E2}" type="slidenum">
              <a:rPr lang="en-US" altLang="ko-KR" noProof="1" smtClean="0"/>
              <a:pPr/>
              <a:t>‹#›</a:t>
            </a:fld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24644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5" r:id="rId2"/>
    <p:sldLayoutId id="2147483716" r:id="rId3"/>
    <p:sldLayoutId id="2147483710" r:id="rId4"/>
    <p:sldLayoutId id="2147483714" r:id="rId5"/>
    <p:sldLayoutId id="2147483713" r:id="rId6"/>
    <p:sldLayoutId id="2147483711" r:id="rId7"/>
    <p:sldLayoutId id="2147483712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1005840" rtl="0" eaLnBrk="1" latinLnBrk="1" hangingPunct="1">
        <a:lnSpc>
          <a:spcPct val="90000"/>
        </a:lnSpc>
        <a:spcBef>
          <a:spcPct val="0"/>
        </a:spcBef>
        <a:buNone/>
        <a:defRPr sz="4840" kern="120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j-cs"/>
        </a:defRPr>
      </a:lvl1pPr>
    </p:titleStyle>
    <p:bodyStyle>
      <a:lvl1pPr marL="251460" indent="-251460" algn="l" defTabSz="1005840" rtl="0" eaLnBrk="1" latinLnBrk="1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1pPr>
      <a:lvl2pPr marL="75438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2pPr>
      <a:lvl3pPr marL="125730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3pPr>
      <a:lvl4pPr marL="176022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4pPr>
      <a:lvl5pPr marL="226314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5pPr>
      <a:lvl6pPr marL="276606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7.png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openxmlformats.org/officeDocument/2006/relationships/image" Target="../media/image81.svg"/><Relationship Id="rId4" Type="http://schemas.openxmlformats.org/officeDocument/2006/relationships/image" Target="../media/image78.sv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8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131.png"/><Relationship Id="rId9" Type="http://schemas.openxmlformats.org/officeDocument/2006/relationships/image" Target="../media/image8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146.png"/><Relationship Id="rId4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49.png"/><Relationship Id="rId7" Type="http://schemas.openxmlformats.org/officeDocument/2006/relationships/image" Target="../media/image8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7" Type="http://schemas.openxmlformats.org/officeDocument/2006/relationships/image" Target="../media/image155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svg"/><Relationship Id="rId18" Type="http://schemas.openxmlformats.org/officeDocument/2006/relationships/image" Target="../media/image173.png"/><Relationship Id="rId3" Type="http://schemas.openxmlformats.org/officeDocument/2006/relationships/image" Target="../media/image158.svg"/><Relationship Id="rId21" Type="http://schemas.openxmlformats.org/officeDocument/2006/relationships/image" Target="../media/image176.svg"/><Relationship Id="rId7" Type="http://schemas.openxmlformats.org/officeDocument/2006/relationships/image" Target="../media/image162.svg"/><Relationship Id="rId12" Type="http://schemas.openxmlformats.org/officeDocument/2006/relationships/image" Target="../media/image167.png"/><Relationship Id="rId17" Type="http://schemas.openxmlformats.org/officeDocument/2006/relationships/image" Target="../media/image172.sv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1.png"/><Relationship Id="rId11" Type="http://schemas.openxmlformats.org/officeDocument/2006/relationships/image" Target="../media/image166.svg"/><Relationship Id="rId5" Type="http://schemas.openxmlformats.org/officeDocument/2006/relationships/image" Target="../media/image160.svg"/><Relationship Id="rId15" Type="http://schemas.openxmlformats.org/officeDocument/2006/relationships/image" Target="../media/image170.svg"/><Relationship Id="rId23" Type="http://schemas.openxmlformats.org/officeDocument/2006/relationships/image" Target="../media/image178.svg"/><Relationship Id="rId10" Type="http://schemas.openxmlformats.org/officeDocument/2006/relationships/image" Target="../media/image165.png"/><Relationship Id="rId19" Type="http://schemas.openxmlformats.org/officeDocument/2006/relationships/image" Target="../media/image174.svg"/><Relationship Id="rId4" Type="http://schemas.openxmlformats.org/officeDocument/2006/relationships/image" Target="../media/image159.png"/><Relationship Id="rId9" Type="http://schemas.openxmlformats.org/officeDocument/2006/relationships/image" Target="../media/image164.sv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1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73.png"/><Relationship Id="rId7" Type="http://schemas.openxmlformats.org/officeDocument/2006/relationships/image" Target="../media/image185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4.png"/><Relationship Id="rId11" Type="http://schemas.openxmlformats.org/officeDocument/2006/relationships/image" Target="../media/image191.png"/><Relationship Id="rId5" Type="http://schemas.openxmlformats.org/officeDocument/2006/relationships/image" Target="../media/image187.png"/><Relationship Id="rId10" Type="http://schemas.openxmlformats.org/officeDocument/2006/relationships/image" Target="../media/image190.png"/><Relationship Id="rId4" Type="http://schemas.openxmlformats.org/officeDocument/2006/relationships/image" Target="../media/image74.svg"/><Relationship Id="rId9" Type="http://schemas.openxmlformats.org/officeDocument/2006/relationships/image" Target="../media/image1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19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78.sv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197.png"/><Relationship Id="rId4" Type="http://schemas.openxmlformats.org/officeDocument/2006/relationships/image" Target="../media/image7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5.png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svg"/><Relationship Id="rId3" Type="http://schemas.openxmlformats.org/officeDocument/2006/relationships/image" Target="../media/image21.svg"/><Relationship Id="rId7" Type="http://schemas.openxmlformats.org/officeDocument/2006/relationships/image" Target="../media/image2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2.jpg"/><Relationship Id="rId5" Type="http://schemas.openxmlformats.org/officeDocument/2006/relationships/image" Target="../media/image231.svg"/><Relationship Id="rId4" Type="http://schemas.openxmlformats.org/officeDocument/2006/relationships/image" Target="../media/image2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svg"/><Relationship Id="rId3" Type="http://schemas.openxmlformats.org/officeDocument/2006/relationships/image" Target="../media/image236.sv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9.svg"/><Relationship Id="rId11" Type="http://schemas.openxmlformats.org/officeDocument/2006/relationships/image" Target="../media/image244.sv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18" Type="http://schemas.openxmlformats.org/officeDocument/2006/relationships/image" Target="../media/image246.svg"/><Relationship Id="rId3" Type="http://schemas.openxmlformats.org/officeDocument/2006/relationships/image" Target="../media/image247.svg"/><Relationship Id="rId21" Type="http://schemas.openxmlformats.org/officeDocument/2006/relationships/image" Target="../media/image233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17" Type="http://schemas.openxmlformats.org/officeDocument/2006/relationships/image" Target="../media/image245.png"/><Relationship Id="rId2" Type="http://schemas.openxmlformats.org/officeDocument/2006/relationships/image" Target="../media/image69.png"/><Relationship Id="rId16" Type="http://schemas.openxmlformats.org/officeDocument/2006/relationships/image" Target="../media/image244.svg"/><Relationship Id="rId20" Type="http://schemas.openxmlformats.org/officeDocument/2006/relationships/image" Target="../media/image23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0.sv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5" Type="http://schemas.openxmlformats.org/officeDocument/2006/relationships/image" Target="../media/image243.png"/><Relationship Id="rId10" Type="http://schemas.openxmlformats.org/officeDocument/2006/relationships/image" Target="../media/image254.png"/><Relationship Id="rId19" Type="http://schemas.openxmlformats.org/officeDocument/2006/relationships/image" Target="../media/image230.png"/><Relationship Id="rId4" Type="http://schemas.openxmlformats.org/officeDocument/2006/relationships/image" Target="../media/image248.png"/><Relationship Id="rId9" Type="http://schemas.openxmlformats.org/officeDocument/2006/relationships/image" Target="../media/image253.svg"/><Relationship Id="rId14" Type="http://schemas.openxmlformats.org/officeDocument/2006/relationships/image" Target="../media/image232.jpg"/><Relationship Id="rId22" Type="http://schemas.openxmlformats.org/officeDocument/2006/relationships/image" Target="../media/image234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9.svg"/><Relationship Id="rId7" Type="http://schemas.openxmlformats.org/officeDocument/2006/relationships/image" Target="../media/image262.sv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1.png"/><Relationship Id="rId5" Type="http://schemas.openxmlformats.org/officeDocument/2006/relationships/image" Target="../media/image114.png"/><Relationship Id="rId4" Type="http://schemas.openxmlformats.org/officeDocument/2006/relationships/image" Target="../media/image260.png"/><Relationship Id="rId9" Type="http://schemas.openxmlformats.org/officeDocument/2006/relationships/image" Target="../media/image23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5.svg"/><Relationship Id="rId4" Type="http://schemas.openxmlformats.org/officeDocument/2006/relationships/image" Target="../media/image2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gif"/><Relationship Id="rId2" Type="http://schemas.openxmlformats.org/officeDocument/2006/relationships/image" Target="../media/image268.gif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gif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8.gif"/><Relationship Id="rId5" Type="http://schemas.openxmlformats.org/officeDocument/2006/relationships/image" Target="../media/image277.gif"/><Relationship Id="rId4" Type="http://schemas.openxmlformats.org/officeDocument/2006/relationships/image" Target="../media/image2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28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sv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0.svg"/><Relationship Id="rId4" Type="http://schemas.openxmlformats.org/officeDocument/2006/relationships/image" Target="../media/image2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svg"/><Relationship Id="rId21" Type="http://schemas.openxmlformats.org/officeDocument/2006/relationships/image" Target="../media/image53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31" Type="http://schemas.openxmlformats.org/officeDocument/2006/relationships/image" Target="../media/image63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784FC664-623A-4355-9B52-9B7FD4DC5642}"/>
              </a:ext>
            </a:extLst>
          </p:cNvPr>
          <p:cNvSpPr/>
          <p:nvPr/>
        </p:nvSpPr>
        <p:spPr>
          <a:xfrm>
            <a:off x="8340090" y="7192823"/>
            <a:ext cx="1718310" cy="57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5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F63611B-DF83-4C4F-9A20-324872D2DDDE}"/>
              </a:ext>
            </a:extLst>
          </p:cNvPr>
          <p:cNvSpPr/>
          <p:nvPr/>
        </p:nvSpPr>
        <p:spPr>
          <a:xfrm>
            <a:off x="0" y="0"/>
            <a:ext cx="10058400" cy="88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460B56C-847C-439C-A411-1D297BF42504}"/>
              </a:ext>
            </a:extLst>
          </p:cNvPr>
          <p:cNvSpPr/>
          <p:nvPr/>
        </p:nvSpPr>
        <p:spPr>
          <a:xfrm>
            <a:off x="31832" y="7192823"/>
            <a:ext cx="1718310" cy="57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5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B7BD969-6014-4801-A51D-D302879E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0"/>
            <a:ext cx="6553200" cy="7772400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C1B2D533-1E8D-4343-A0C8-4B6128E35CFF}"/>
              </a:ext>
            </a:extLst>
          </p:cNvPr>
          <p:cNvGrpSpPr/>
          <p:nvPr/>
        </p:nvGrpSpPr>
        <p:grpSpPr>
          <a:xfrm>
            <a:off x="574224" y="464289"/>
            <a:ext cx="4915806" cy="1798054"/>
            <a:chOff x="4071995" y="2045605"/>
            <a:chExt cx="4064635" cy="1486722"/>
          </a:xfrm>
          <a:solidFill>
            <a:srgbClr val="4285F4"/>
          </a:solidFill>
        </p:grpSpPr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647B9569-B1D4-4DC7-812C-A0D879AD2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1995" y="2957200"/>
              <a:ext cx="4048010" cy="5751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CB1CBD-B5A3-4ADB-938D-FABAAF98B751}"/>
                </a:ext>
              </a:extLst>
            </p:cNvPr>
            <p:cNvSpPr txBox="1"/>
            <p:nvPr/>
          </p:nvSpPr>
          <p:spPr>
            <a:xfrm>
              <a:off x="5665939" y="2045605"/>
              <a:ext cx="375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  <a:endParaRPr lang="en-US" altLang="ko-KR" sz="6000" b="1" dirty="0">
                <a:solidFill>
                  <a:srgbClr val="4285F4"/>
                </a:solidFill>
                <a:latin typeface="Adobe Hebrew" panose="02040503050201020203" pitchFamily="18" charset="-79"/>
                <a:cs typeface="Adobe Hebrew" panose="02040503050201020203" pitchFamily="18" charset="-79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FBC72F-934E-4213-BC07-D9188B92F3DA}"/>
                </a:ext>
              </a:extLst>
            </p:cNvPr>
            <p:cNvSpPr txBox="1"/>
            <p:nvPr/>
          </p:nvSpPr>
          <p:spPr>
            <a:xfrm>
              <a:off x="6308790" y="2045605"/>
              <a:ext cx="375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  <a:endParaRPr lang="en-US" altLang="ko-KR" sz="6000" b="1" dirty="0">
                <a:solidFill>
                  <a:srgbClr val="4285F4"/>
                </a:solidFill>
                <a:latin typeface="Adobe Hebrew" panose="02040503050201020203" pitchFamily="18" charset="-79"/>
                <a:cs typeface="Adobe Hebrew" panose="02040503050201020203" pitchFamily="18" charset="-79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D320F7-04CA-49B7-82EC-0A6FFE77A177}"/>
                </a:ext>
              </a:extLst>
            </p:cNvPr>
            <p:cNvSpPr txBox="1"/>
            <p:nvPr/>
          </p:nvSpPr>
          <p:spPr>
            <a:xfrm>
              <a:off x="6876716" y="2045605"/>
              <a:ext cx="375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  <a:endParaRPr lang="en-US" altLang="ko-KR" sz="6000" b="1" dirty="0">
                <a:solidFill>
                  <a:srgbClr val="4285F4"/>
                </a:solidFill>
                <a:latin typeface="Adobe Hebrew" panose="02040503050201020203" pitchFamily="18" charset="-79"/>
                <a:cs typeface="Adobe Hebrew" panose="02040503050201020203" pitchFamily="18" charset="-79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8E440B-465C-459C-8BF1-86D11EC5A375}"/>
                </a:ext>
              </a:extLst>
            </p:cNvPr>
            <p:cNvSpPr txBox="1"/>
            <p:nvPr/>
          </p:nvSpPr>
          <p:spPr>
            <a:xfrm>
              <a:off x="7321732" y="2045605"/>
              <a:ext cx="375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  <a:endParaRPr lang="en-US" altLang="ko-KR" sz="6000" b="1" dirty="0">
                <a:solidFill>
                  <a:srgbClr val="4285F4"/>
                </a:solidFill>
                <a:latin typeface="Adobe Hebrew" panose="02040503050201020203" pitchFamily="18" charset="-79"/>
                <a:cs typeface="Adobe Hebrew" panose="02040503050201020203" pitchFamily="18" charset="-79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BA84B-5DEC-4AE7-A3B9-ECAD6D45B24F}"/>
                </a:ext>
              </a:extLst>
            </p:cNvPr>
            <p:cNvSpPr txBox="1"/>
            <p:nvPr/>
          </p:nvSpPr>
          <p:spPr>
            <a:xfrm>
              <a:off x="7761206" y="2045605"/>
              <a:ext cx="375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  <a:endParaRPr lang="en-US" altLang="ko-KR" sz="6000" b="1" dirty="0">
                <a:solidFill>
                  <a:srgbClr val="4285F4"/>
                </a:solidFill>
                <a:latin typeface="Adobe Hebrew" panose="02040503050201020203" pitchFamily="18" charset="-79"/>
                <a:cs typeface="Adobe Hebrew" panose="02040503050201020203" pitchFamily="18" charset="-79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4B78A0D-34CE-42BF-8888-EDE65CBEDF43}"/>
              </a:ext>
            </a:extLst>
          </p:cNvPr>
          <p:cNvGrpSpPr/>
          <p:nvPr/>
        </p:nvGrpSpPr>
        <p:grpSpPr>
          <a:xfrm>
            <a:off x="5758818" y="1905112"/>
            <a:ext cx="1718311" cy="353868"/>
            <a:chOff x="428831" y="6527562"/>
            <a:chExt cx="1718311" cy="353868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0F4F3DED-6DFA-4A21-8891-A4B92544507E}"/>
                </a:ext>
              </a:extLst>
            </p:cNvPr>
            <p:cNvSpPr/>
            <p:nvPr/>
          </p:nvSpPr>
          <p:spPr>
            <a:xfrm>
              <a:off x="474683" y="6783205"/>
              <a:ext cx="1611292" cy="98225"/>
            </a:xfrm>
            <a:prstGeom prst="rect">
              <a:avLst/>
            </a:prstGeom>
            <a:solidFill>
              <a:srgbClr val="4285F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723"/>
                </a:lnSpc>
              </a:pPr>
              <a:endParaRPr lang="ko-KR" altLang="en-US" sz="1485"/>
            </a:p>
          </p:txBody>
        </p:sp>
        <p:sp>
          <p:nvSpPr>
            <p:cNvPr id="34" name="TextBox 83">
              <a:extLst>
                <a:ext uri="{FF2B5EF4-FFF2-40B4-BE49-F238E27FC236}">
                  <a16:creationId xmlns:a16="http://schemas.microsoft.com/office/drawing/2014/main" id="{158FE188-880B-4683-B8BA-B55D65844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31" y="6527562"/>
              <a:ext cx="1718311" cy="353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482" tIns="34242" rIns="68482" bIns="34242" anchor="t">
              <a:noAutofit/>
            </a:bodyPr>
            <a:lstStyle/>
            <a:p>
              <a:pPr eaLnBrk="0" hangingPunct="0">
                <a:lnSpc>
                  <a:spcPts val="2723"/>
                </a:lnSpc>
                <a:spcAft>
                  <a:spcPts val="165"/>
                </a:spcAft>
              </a:pPr>
              <a:r>
                <a:rPr lang="ko-KR" altLang="en-US" sz="1650" b="1" spc="-58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그룹웨어는 </a:t>
              </a:r>
              <a:r>
                <a:rPr lang="ko-KR" altLang="en-US" sz="1650" b="1" spc="-58" dirty="0" err="1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지웨어</a:t>
              </a:r>
              <a:endParaRPr lang="en-US" altLang="ko-KR" sz="1650" b="1" spc="-58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F9BB64C-4A29-4912-BFAA-B2722C4C1F03}"/>
              </a:ext>
            </a:extLst>
          </p:cNvPr>
          <p:cNvSpPr/>
          <p:nvPr/>
        </p:nvSpPr>
        <p:spPr>
          <a:xfrm>
            <a:off x="1122478" y="7351806"/>
            <a:ext cx="10367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11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인에이지</a:t>
            </a:r>
            <a:endParaRPr lang="en-US" altLang="ko-KR" sz="11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384B8D3-061B-4253-B744-E964291826E6}"/>
              </a:ext>
            </a:extLst>
          </p:cNvPr>
          <p:cNvSpPr/>
          <p:nvPr/>
        </p:nvSpPr>
        <p:spPr>
          <a:xfrm>
            <a:off x="5729634" y="7050583"/>
            <a:ext cx="4137519" cy="52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㈜인에이지  </a:t>
            </a:r>
            <a:r>
              <a:rPr lang="en-US" altLang="ko-KR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www.enage.com </a:t>
            </a:r>
          </a:p>
          <a:p>
            <a:pPr algn="r">
              <a:lnSpc>
                <a:spcPct val="150000"/>
              </a:lnSpc>
            </a:pPr>
            <a:r>
              <a:rPr lang="en-US" altLang="ko-KR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TEL. 1600-4730  FAX.02-6499-1366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FF1AB0-01F0-401C-9BA9-EE0A6B1A1FC5}"/>
              </a:ext>
            </a:extLst>
          </p:cNvPr>
          <p:cNvSpPr txBox="1"/>
          <p:nvPr/>
        </p:nvSpPr>
        <p:spPr>
          <a:xfrm>
            <a:off x="2069570" y="7344111"/>
            <a:ext cx="952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since 1999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CB421D-916A-F7E2-FCD8-20E4A2372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08" y="7389708"/>
            <a:ext cx="887995" cy="1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사각형 설명선 24">
            <a:extLst>
              <a:ext uri="{FF2B5EF4-FFF2-40B4-BE49-F238E27FC236}">
                <a16:creationId xmlns:a16="http://schemas.microsoft.com/office/drawing/2014/main" id="{371BD32D-91E7-43EE-BD80-AD82F24E9DB8}"/>
              </a:ext>
            </a:extLst>
          </p:cNvPr>
          <p:cNvSpPr/>
          <p:nvPr/>
        </p:nvSpPr>
        <p:spPr>
          <a:xfrm>
            <a:off x="5970851" y="2302593"/>
            <a:ext cx="3391621" cy="4204606"/>
          </a:xfrm>
          <a:prstGeom prst="wedgeRectCallout">
            <a:avLst>
              <a:gd name="adj1" fmla="val -19418"/>
              <a:gd name="adj2" fmla="val -33378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메인화면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화면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 영역으로 구분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제공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,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고객사 스스로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상단 메뉴를 재구성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83">
            <a:extLst>
              <a:ext uri="{FF2B5EF4-FFF2-40B4-BE49-F238E27FC236}">
                <a16:creationId xmlns:a16="http://schemas.microsoft.com/office/drawing/2014/main" id="{9258176A-A0D2-4C70-8E97-A61D20547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36" y="2985247"/>
            <a:ext cx="3191577" cy="251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lvl="1" indent="-171450">
              <a:lnSpc>
                <a:spcPts val="2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상단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왼쪽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가능 메뉴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권한 관리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2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중앙 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핵심 목록 정보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협의 개발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ts val="2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ko-KR" altLang="en-US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하단 </a:t>
            </a:r>
            <a:r>
              <a: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100" b="1" dirty="0" err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알림바</a:t>
            </a:r>
            <a:r>
              <a: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당사 제품만의 유일 기능</a:t>
            </a:r>
            <a:r>
              <a: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!)</a:t>
            </a:r>
          </a:p>
          <a:p>
            <a:pPr marL="276225" lvl="1" indent="-1333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 건수 정보 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주기적 자동 갱신</a:t>
            </a:r>
            <a:endParaRPr kumimoji="1" lang="en-US" altLang="ko-KR" sz="1100" spc="-15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76225" lvl="1" indent="-1333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내부시스템 과 연동된 건수 제공 가능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협의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76225" lvl="1" indent="-1333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알림글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회사의  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시간을 요구하는</a:t>
            </a:r>
            <a:r>
              <a:rPr kumimoji="1" lang="en-US" altLang="ko-KR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긴급 한 공지 사항을 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전광판 형태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제공하여 사용자들에게 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신속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하게 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전달</a:t>
            </a:r>
            <a:r>
              <a:rPr kumimoji="1" lang="ko-KR" altLang="en-US" sz="11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하는 기능</a:t>
            </a:r>
            <a:endParaRPr kumimoji="1" lang="en-US" altLang="ko-KR" sz="1100" spc="-15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메인화면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가지모드 제공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76225" lvl="1" indent="-1333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</a:t>
            </a:r>
            <a:r>
              <a:rPr kumimoji="1" lang="en-US" altLang="ko-KR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/ </a:t>
            </a:r>
            <a:r>
              <a:rPr kumimoji="1" lang="ko-KR" altLang="en-US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왼쪽 </a:t>
            </a:r>
            <a:r>
              <a:rPr kumimoji="1" lang="en-US" altLang="ko-KR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b="1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택</a:t>
            </a:r>
            <a:r>
              <a:rPr kumimoji="1" lang="en-US" altLang="ko-KR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</a:p>
          <a:p>
            <a:pPr marL="276225" lvl="1" indent="-133350">
              <a:lnSpc>
                <a:spcPts val="20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b="1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메인화면</a:t>
            </a:r>
            <a:r>
              <a:rPr kumimoji="1" lang="ko-KR" altLang="en-US" sz="11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재구성은 협의하여 지원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F05831B-5C6A-4756-8CFF-E38B420C130D}"/>
              </a:ext>
            </a:extLst>
          </p:cNvPr>
          <p:cNvSpPr/>
          <p:nvPr/>
        </p:nvSpPr>
        <p:spPr>
          <a:xfrm>
            <a:off x="6206688" y="2555964"/>
            <a:ext cx="1827285" cy="3359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87313" indent="-87313">
              <a:lnSpc>
                <a:spcPts val="1900"/>
              </a:lnSpc>
              <a:buSzPct val="80000"/>
              <a:defRPr/>
            </a:pPr>
            <a:r>
              <a:rPr lang="ko-KR" altLang="en-US" sz="1700" b="1" spc="-60" dirty="0" err="1">
                <a:solidFill>
                  <a:srgbClr val="4285F4"/>
                </a:solidFill>
                <a:latin typeface="+mn-ea"/>
                <a:ea typeface="+mn-ea"/>
              </a:rPr>
              <a:t>메인화면</a:t>
            </a:r>
            <a:endParaRPr lang="en-US" altLang="en-US" sz="1700" b="1" spc="-60" dirty="0">
              <a:solidFill>
                <a:srgbClr val="4285F4"/>
              </a:solidFill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E82448-A4B6-43D2-B1B9-6905CFA7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63" y="2901442"/>
            <a:ext cx="5054478" cy="284855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6F0745B3-2070-4449-833C-5C85A7F45B47}"/>
              </a:ext>
            </a:extLst>
          </p:cNvPr>
          <p:cNvSpPr/>
          <p:nvPr/>
        </p:nvSpPr>
        <p:spPr>
          <a:xfrm>
            <a:off x="1772046" y="2194437"/>
            <a:ext cx="191567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lnSpc>
                <a:spcPts val="1600"/>
              </a:lnSpc>
              <a:buClr>
                <a:srgbClr val="D7415E"/>
              </a:buClr>
              <a:buFont typeface="맑은 고딕" panose="020B0503020000020004" pitchFamily="50" charset="-127"/>
              <a:buChar char="▼"/>
            </a:pPr>
            <a:r>
              <a:rPr kumimoji="1" lang="ko-KR" altLang="en-US" sz="1200" b="1" spc="-150" dirty="0">
                <a:ln>
                  <a:solidFill>
                    <a:schemeClr val="bg1">
                      <a:alpha val="5000"/>
                    </a:schemeClr>
                  </a:solidFill>
                </a:ln>
                <a:latin typeface="+mn-ea"/>
                <a:ea typeface="+mn-ea"/>
              </a:rPr>
              <a:t>알림판</a:t>
            </a:r>
            <a:endParaRPr kumimoji="1" lang="en-US" altLang="ko-KR" sz="1200" b="1" spc="-150" dirty="0">
              <a:ln>
                <a:solidFill>
                  <a:schemeClr val="bg1">
                    <a:alpha val="5000"/>
                  </a:schemeClr>
                </a:solidFill>
              </a:ln>
              <a:latin typeface="+mn-ea"/>
              <a:ea typeface="+mn-ea"/>
            </a:endParaRPr>
          </a:p>
          <a:p>
            <a:pPr marL="220663" lvl="1" indent="-139700" algn="just">
              <a:lnSpc>
                <a:spcPts val="1500"/>
              </a:lnSpc>
              <a:spcBef>
                <a:spcPts val="200"/>
              </a:spcBef>
              <a:buClr>
                <a:srgbClr val="D7415E"/>
              </a:buClr>
              <a:buSzPct val="100000"/>
              <a:buFont typeface="맑은 고딕" pitchFamily="50" charset="-127"/>
              <a:buChar char="–"/>
              <a:defRPr/>
            </a:pPr>
            <a:r>
              <a:rPr lang="ko-KR" altLang="en-US" sz="1100" spc="-60" dirty="0">
                <a:solidFill>
                  <a:srgbClr val="D7415E"/>
                </a:solidFill>
                <a:latin typeface="+mn-ea"/>
                <a:ea typeface="+mn-ea"/>
              </a:rPr>
              <a:t>긴급 공지</a:t>
            </a:r>
            <a:r>
              <a:rPr lang="en-US" altLang="ko-KR" sz="1100" spc="-60" dirty="0">
                <a:solidFill>
                  <a:srgbClr val="D7415E"/>
                </a:solidFill>
                <a:latin typeface="+mn-ea"/>
                <a:ea typeface="+mn-ea"/>
              </a:rPr>
              <a:t>(</a:t>
            </a:r>
            <a:r>
              <a:rPr lang="ko-KR" altLang="en-US" sz="1100" spc="-60" dirty="0">
                <a:solidFill>
                  <a:srgbClr val="D7415E"/>
                </a:solidFill>
                <a:latin typeface="+mn-ea"/>
                <a:ea typeface="+mn-ea"/>
              </a:rPr>
              <a:t>전광판 형태</a:t>
            </a:r>
            <a:r>
              <a:rPr lang="en-US" altLang="ko-KR" sz="1100" spc="-60" dirty="0">
                <a:solidFill>
                  <a:srgbClr val="D7415E"/>
                </a:solidFill>
                <a:latin typeface="+mn-ea"/>
                <a:ea typeface="+mn-ea"/>
              </a:rPr>
              <a:t>)</a:t>
            </a:r>
            <a:r>
              <a:rPr lang="en-US" altLang="ko-KR" sz="1100" spc="-60" dirty="0">
                <a:solidFill>
                  <a:srgbClr val="00B050"/>
                </a:solidFill>
                <a:latin typeface="+mn-ea"/>
                <a:ea typeface="+mn-ea"/>
              </a:rPr>
              <a:t>      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F1D9108-0F5A-4D37-ADE8-07CB56073605}"/>
              </a:ext>
            </a:extLst>
          </p:cNvPr>
          <p:cNvSpPr/>
          <p:nvPr/>
        </p:nvSpPr>
        <p:spPr>
          <a:xfrm>
            <a:off x="1061536" y="5983589"/>
            <a:ext cx="333669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lnSpc>
                <a:spcPts val="1600"/>
              </a:lnSpc>
              <a:buClr>
                <a:srgbClr val="D7415E"/>
              </a:buClr>
              <a:buFont typeface="맑은 고딕" pitchFamily="50" charset="-127"/>
              <a:buChar char="▲"/>
            </a:pPr>
            <a:r>
              <a:rPr kumimoji="1" lang="ko-KR" altLang="en-US" sz="1200" b="1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latin typeface="+mn-ea"/>
                <a:ea typeface="+mn-ea"/>
              </a:rPr>
              <a:t>알림바</a:t>
            </a:r>
            <a:endParaRPr kumimoji="1" lang="en-US" altLang="ko-KR" sz="1200" b="1" spc="-150" dirty="0">
              <a:ln>
                <a:solidFill>
                  <a:schemeClr val="bg1">
                    <a:alpha val="5000"/>
                  </a:schemeClr>
                </a:solidFill>
              </a:ln>
              <a:latin typeface="+mn-ea"/>
              <a:ea typeface="+mn-ea"/>
            </a:endParaRPr>
          </a:p>
          <a:p>
            <a:pPr marL="220663" lvl="1" indent="-139700" algn="just">
              <a:lnSpc>
                <a:spcPts val="1500"/>
              </a:lnSpc>
              <a:spcBef>
                <a:spcPts val="200"/>
              </a:spcBef>
              <a:buClr>
                <a:srgbClr val="D7415E"/>
              </a:buClr>
              <a:buSzPct val="100000"/>
              <a:buFont typeface="맑은 고딕" pitchFamily="50" charset="-127"/>
              <a:buChar char="–"/>
              <a:defRPr/>
            </a:pPr>
            <a:r>
              <a:rPr lang="ko-KR" altLang="en-US" sz="1100" spc="-60" dirty="0">
                <a:solidFill>
                  <a:srgbClr val="D7415E"/>
                </a:solidFill>
                <a:latin typeface="+mn-ea"/>
                <a:ea typeface="+mn-ea"/>
              </a:rPr>
              <a:t>사용자들이 어떤 페이지에 있어도 항상 노출</a:t>
            </a:r>
            <a:endParaRPr lang="en-US" altLang="ko-KR" sz="1100" spc="-60" dirty="0">
              <a:solidFill>
                <a:srgbClr val="D7415E"/>
              </a:solidFill>
              <a:latin typeface="+mn-ea"/>
              <a:ea typeface="+mn-ea"/>
            </a:endParaRPr>
          </a:p>
          <a:p>
            <a:pPr marL="220663" lvl="1" indent="-139700" algn="just">
              <a:lnSpc>
                <a:spcPts val="1500"/>
              </a:lnSpc>
              <a:spcBef>
                <a:spcPts val="200"/>
              </a:spcBef>
              <a:buClr>
                <a:srgbClr val="D7415E"/>
              </a:buClr>
              <a:buSzPct val="100000"/>
              <a:buFont typeface="맑은 고딕" pitchFamily="50" charset="-127"/>
              <a:buChar char="–"/>
              <a:defRPr/>
            </a:pPr>
            <a:r>
              <a:rPr lang="ko-KR" altLang="en-US" sz="1100" spc="-60" dirty="0">
                <a:solidFill>
                  <a:srgbClr val="D7415E"/>
                </a:solidFill>
                <a:latin typeface="+mn-ea"/>
                <a:ea typeface="+mn-ea"/>
              </a:rPr>
              <a:t>주기적 건수 정보 자동 갱신</a:t>
            </a:r>
            <a:endParaRPr lang="en-US" altLang="ko-KR" sz="1100" spc="-60" dirty="0">
              <a:solidFill>
                <a:srgbClr val="D7415E"/>
              </a:solidFill>
              <a:latin typeface="+mn-ea"/>
              <a:ea typeface="+mn-ea"/>
            </a:endParaRPr>
          </a:p>
        </p:txBody>
      </p:sp>
      <p:sp>
        <p:nvSpPr>
          <p:cNvPr id="34" name="직사각형 13">
            <a:extLst>
              <a:ext uri="{FF2B5EF4-FFF2-40B4-BE49-F238E27FC236}">
                <a16:creationId xmlns:a16="http://schemas.microsoft.com/office/drawing/2014/main" id="{673A6DC3-42F4-4AF4-BE7E-B2F143F5C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89" y="2901442"/>
            <a:ext cx="188259" cy="2159508"/>
          </a:xfrm>
          <a:prstGeom prst="roundRect">
            <a:avLst>
              <a:gd name="adj" fmla="val 0"/>
            </a:avLst>
          </a:prstGeom>
          <a:noFill/>
          <a:ln w="22225" cmpd="sng">
            <a:solidFill>
              <a:srgbClr val="D7415E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lnSpc>
                <a:spcPct val="110000"/>
              </a:lnSpc>
              <a:spcBef>
                <a:spcPct val="30000"/>
              </a:spcBef>
              <a:buClr>
                <a:schemeClr val="tx1"/>
              </a:buClr>
            </a:pPr>
            <a:endParaRPr lang="ko-KR" altLang="en-US" sz="1500" b="1" dirty="0">
              <a:solidFill>
                <a:srgbClr val="FFFFFF"/>
              </a:solidFill>
              <a:latin typeface="+mn-ea"/>
              <a:cs typeface="가는각진제목체"/>
            </a:endParaRPr>
          </a:p>
        </p:txBody>
      </p:sp>
      <p:sp>
        <p:nvSpPr>
          <p:cNvPr id="35" name="직사각형 13">
            <a:extLst>
              <a:ext uri="{FF2B5EF4-FFF2-40B4-BE49-F238E27FC236}">
                <a16:creationId xmlns:a16="http://schemas.microsoft.com/office/drawing/2014/main" id="{488D9542-F93F-4524-A49E-9DAC1B4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63" y="5631514"/>
            <a:ext cx="5054478" cy="137736"/>
          </a:xfrm>
          <a:prstGeom prst="roundRect">
            <a:avLst>
              <a:gd name="adj" fmla="val 0"/>
            </a:avLst>
          </a:prstGeom>
          <a:noFill/>
          <a:ln w="22225">
            <a:solidFill>
              <a:srgbClr val="D7415E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lnSpc>
                <a:spcPct val="110000"/>
              </a:lnSpc>
              <a:spcBef>
                <a:spcPct val="30000"/>
              </a:spcBef>
              <a:buClr>
                <a:schemeClr val="tx1"/>
              </a:buClr>
            </a:pPr>
            <a:endParaRPr lang="ko-KR" altLang="en-US" sz="1500" b="1" dirty="0">
              <a:solidFill>
                <a:srgbClr val="FFFFFF"/>
              </a:solidFill>
              <a:latin typeface="+mn-ea"/>
              <a:cs typeface="가는각진제목체"/>
            </a:endParaRPr>
          </a:p>
        </p:txBody>
      </p:sp>
      <p:sp>
        <p:nvSpPr>
          <p:cNvPr id="36" name="직사각형 13">
            <a:extLst>
              <a:ext uri="{FF2B5EF4-FFF2-40B4-BE49-F238E27FC236}">
                <a16:creationId xmlns:a16="http://schemas.microsoft.com/office/drawing/2014/main" id="{533CF89A-6815-4E20-A541-6CCA7A27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7" y="2938669"/>
            <a:ext cx="1239058" cy="787393"/>
          </a:xfrm>
          <a:prstGeom prst="roundRect">
            <a:avLst>
              <a:gd name="adj" fmla="val 0"/>
            </a:avLst>
          </a:prstGeom>
          <a:noFill/>
          <a:ln w="22225">
            <a:solidFill>
              <a:srgbClr val="D7415E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lnSpc>
                <a:spcPct val="110000"/>
              </a:lnSpc>
              <a:spcBef>
                <a:spcPct val="30000"/>
              </a:spcBef>
              <a:buClr>
                <a:schemeClr val="tx1"/>
              </a:buClr>
            </a:pPr>
            <a:endParaRPr lang="ko-KR" altLang="en-US" sz="1500" b="1" dirty="0">
              <a:solidFill>
                <a:srgbClr val="FFFFFF"/>
              </a:solidFill>
              <a:latin typeface="+mn-ea"/>
              <a:cs typeface="가는각진제목체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863EC6E-7564-4C8D-BAB8-C087A177D513}"/>
              </a:ext>
            </a:extLst>
          </p:cNvPr>
          <p:cNvSpPr/>
          <p:nvPr/>
        </p:nvSpPr>
        <p:spPr>
          <a:xfrm>
            <a:off x="4657944" y="3876306"/>
            <a:ext cx="742511" cy="276999"/>
          </a:xfrm>
          <a:prstGeom prst="rect">
            <a:avLst/>
          </a:prstGeom>
          <a:solidFill>
            <a:srgbClr val="D7415E"/>
          </a:solidFill>
        </p:spPr>
        <p:txBody>
          <a:bodyPr wrap="none">
            <a:spAutoFit/>
          </a:bodyPr>
          <a:lstStyle/>
          <a:p>
            <a:r>
              <a:rPr lang="en-US" altLang="ko-KR" sz="1200" b="1" dirty="0" err="1">
                <a:solidFill>
                  <a:schemeClr val="bg1"/>
                </a:solidFill>
                <a:latin typeface="+mn-ea"/>
                <a:ea typeface="+mn-ea"/>
              </a:rPr>
              <a:t>url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등록</a:t>
            </a:r>
            <a:endParaRPr lang="ko-KR" altLang="en-US" sz="1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2057460-96DB-94AE-D595-F3CB95FB8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526" y="2946046"/>
            <a:ext cx="2520824" cy="146403"/>
          </a:xfrm>
          <a:prstGeom prst="roundRect">
            <a:avLst>
              <a:gd name="adj" fmla="val 0"/>
            </a:avLst>
          </a:prstGeom>
          <a:noFill/>
          <a:ln w="22225" cmpd="sng">
            <a:solidFill>
              <a:srgbClr val="D7415E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lnSpc>
                <a:spcPct val="110000"/>
              </a:lnSpc>
              <a:spcBef>
                <a:spcPct val="30000"/>
              </a:spcBef>
              <a:buClr>
                <a:schemeClr val="tx1"/>
              </a:buClr>
            </a:pPr>
            <a:endParaRPr lang="ko-KR" altLang="en-US" sz="1500" b="1" dirty="0">
              <a:solidFill>
                <a:srgbClr val="FFFFFF"/>
              </a:solidFill>
              <a:latin typeface="+mn-ea"/>
              <a:cs typeface="가는각진제목체"/>
            </a:endParaRPr>
          </a:p>
        </p:txBody>
      </p:sp>
    </p:spTree>
    <p:extLst>
      <p:ext uri="{BB962C8B-B14F-4D97-AF65-F5344CB8AC3E}">
        <p14:creationId xmlns:p14="http://schemas.microsoft.com/office/powerpoint/2010/main" val="304259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메인화면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화면 구성 사례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61E2C91A-E0D4-489B-91FD-A2F07F743802}"/>
              </a:ext>
            </a:extLst>
          </p:cNvPr>
          <p:cNvGrpSpPr/>
          <p:nvPr/>
        </p:nvGrpSpPr>
        <p:grpSpPr>
          <a:xfrm>
            <a:off x="604474" y="1822710"/>
            <a:ext cx="8849451" cy="5008977"/>
            <a:chOff x="6183944" y="1822710"/>
            <a:chExt cx="8849451" cy="500897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07182CB-50FE-4879-AB39-7AFBBB97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3944" y="2156048"/>
              <a:ext cx="4483036" cy="2601963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A795EE3-6D49-4941-9F16-F38FFC18D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0007" y="1822710"/>
              <a:ext cx="4489698" cy="2527513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B673CDC-E057-45C4-9956-5673B0C2C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2880" y="3798381"/>
              <a:ext cx="4690515" cy="2716026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90768BF-42F3-44C1-83CC-ACBA5B40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4855" y="4299912"/>
              <a:ext cx="4492390" cy="2531775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2082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EFFF35-9C2E-FB44-445D-6CC12527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3" y="2520095"/>
            <a:ext cx="5371439" cy="38034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8" name="사각형 설명선 24">
            <a:extLst>
              <a:ext uri="{FF2B5EF4-FFF2-40B4-BE49-F238E27FC236}">
                <a16:creationId xmlns:a16="http://schemas.microsoft.com/office/drawing/2014/main" id="{371BD32D-91E7-43EE-BD80-AD82F24E9DB8}"/>
              </a:ext>
            </a:extLst>
          </p:cNvPr>
          <p:cNvSpPr/>
          <p:nvPr/>
        </p:nvSpPr>
        <p:spPr>
          <a:xfrm>
            <a:off x="5970851" y="2302592"/>
            <a:ext cx="3503290" cy="4260767"/>
          </a:xfrm>
          <a:prstGeom prst="wedgeRectCallout">
            <a:avLst>
              <a:gd name="adj1" fmla="val -19418"/>
              <a:gd name="adj2" fmla="val -33378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메인화면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에서는 고객사가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기본팩에서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제공하는 메뉴들에 대해 스스로 관리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83">
            <a:extLst>
              <a:ext uri="{FF2B5EF4-FFF2-40B4-BE49-F238E27FC236}">
                <a16:creationId xmlns:a16="http://schemas.microsoft.com/office/drawing/2014/main" id="{9258176A-A0D2-4C70-8E97-A61D20547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36" y="2985247"/>
            <a:ext cx="3250036" cy="352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lvl="1" indent="-171450">
              <a:lnSpc>
                <a:spcPts val="2300"/>
              </a:lnSpc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kumimoji="1" lang="ko-KR" altLang="en-US" sz="1300" b="1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 및 권한</a:t>
            </a:r>
            <a:endParaRPr kumimoji="1" lang="en-US" altLang="ko-KR" sz="1300" b="1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메뉴추가 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 순서 조정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 사용 여부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Target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설정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메인창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</a:t>
            </a:r>
            <a:r>
              <a:rPr kumimoji="1" lang="ko-KR" altLang="en-US" sz="1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새창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),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언어별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1" lang="ko-KR" altLang="en-US" sz="1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메뉴명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 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URL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권한 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조직도 및 보안 등급 연동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접속 허용 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허용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IP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대역에서 제공 여부</a:t>
            </a:r>
            <a:endParaRPr kumimoji="1" lang="en-US" altLang="ko-KR" sz="11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2300"/>
              </a:lnSpc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ko-KR" altLang="en-US" sz="1300" b="1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응용</a:t>
            </a:r>
            <a:endParaRPr kumimoji="1" lang="en-US" altLang="ko-KR" sz="1300" b="1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 개발 웹사이트 링크 추가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 관리를 통하여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사외에서는 개인적 메뉴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제공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</a:t>
            </a:r>
          </a:p>
          <a:p>
            <a:pPr marL="276225" lvl="1" indent="-133350">
              <a:lnSpc>
                <a:spcPts val="1700"/>
              </a:lnSpc>
              <a:spcBef>
                <a:spcPts val="300"/>
              </a:spcBef>
              <a:buClr>
                <a:schemeClr val="tx1"/>
              </a:buClr>
              <a:buFont typeface="맑은 고딕" pitchFamily="50" charset="-127"/>
              <a:buChar char="–"/>
              <a:defRPr/>
            </a:pP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특정한 사용자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임원</a:t>
            </a:r>
            <a:r>
              <a:rPr kumimoji="1" lang="en-US" altLang="ko-KR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에게는 어디서든지 모든 그룹웨어 메뉴들을 사용</a:t>
            </a:r>
            <a:r>
              <a:rPr kumimoji="1" lang="ko-KR" altLang="en-US" sz="1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수 있도록 능동적 관리 가능</a:t>
            </a:r>
            <a:endParaRPr kumimoji="1" lang="en-US" altLang="ko-KR" sz="11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9F05831B-5C6A-4756-8CFF-E38B420C130D}"/>
              </a:ext>
            </a:extLst>
          </p:cNvPr>
          <p:cNvSpPr/>
          <p:nvPr/>
        </p:nvSpPr>
        <p:spPr>
          <a:xfrm>
            <a:off x="6206688" y="2555964"/>
            <a:ext cx="1827285" cy="3359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87313" indent="-87313">
              <a:lnSpc>
                <a:spcPts val="1900"/>
              </a:lnSpc>
              <a:buSzPct val="80000"/>
              <a:defRPr/>
            </a:pPr>
            <a:r>
              <a:rPr lang="ko-KR" altLang="en-US" sz="1700" b="1" spc="-60" dirty="0" err="1">
                <a:solidFill>
                  <a:srgbClr val="4285F4"/>
                </a:solidFill>
                <a:latin typeface="+mn-ea"/>
                <a:ea typeface="+mn-ea"/>
              </a:rPr>
              <a:t>메인화면</a:t>
            </a:r>
            <a:endParaRPr lang="en-US" altLang="en-US" sz="1700" b="1" spc="-60" dirty="0">
              <a:solidFill>
                <a:srgbClr val="4285F4"/>
              </a:solidFill>
              <a:latin typeface="+mn-ea"/>
              <a:ea typeface="+mn-ea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8B6E41D-B7DC-449D-BAC3-E3161A9CE5E6}"/>
              </a:ext>
            </a:extLst>
          </p:cNvPr>
          <p:cNvGrpSpPr/>
          <p:nvPr/>
        </p:nvGrpSpPr>
        <p:grpSpPr>
          <a:xfrm>
            <a:off x="569578" y="2901871"/>
            <a:ext cx="5221621" cy="3352662"/>
            <a:chOff x="403963" y="2383741"/>
            <a:chExt cx="4964848" cy="3187793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82A78EDB-141F-4954-B998-78323FFAC48F}"/>
                </a:ext>
              </a:extLst>
            </p:cNvPr>
            <p:cNvSpPr/>
            <p:nvPr/>
          </p:nvSpPr>
          <p:spPr bwMode="auto">
            <a:xfrm>
              <a:off x="454149" y="2922689"/>
              <a:ext cx="432048" cy="144016"/>
            </a:xfrm>
            <a:prstGeom prst="roundRect">
              <a:avLst/>
            </a:prstGeom>
            <a:noFill/>
            <a:ln w="22225" cmpd="sng" algn="ctr">
              <a:solidFill>
                <a:srgbClr val="D7415E"/>
              </a:solidFill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000" b="1" dirty="0">
                <a:latin typeface="+mn-ea"/>
                <a:ea typeface="+mn-ea"/>
              </a:endParaRPr>
            </a:p>
          </p:txBody>
        </p:sp>
        <p:sp>
          <p:nvSpPr>
            <p:cNvPr id="17" name="직사각형 13">
              <a:extLst>
                <a:ext uri="{FF2B5EF4-FFF2-40B4-BE49-F238E27FC236}">
                  <a16:creationId xmlns:a16="http://schemas.microsoft.com/office/drawing/2014/main" id="{74E3C4CF-EBDA-4924-904A-8F8FF6FEE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63" y="2383741"/>
              <a:ext cx="337525" cy="212779"/>
            </a:xfrm>
            <a:prstGeom prst="roundRect">
              <a:avLst/>
            </a:prstGeom>
            <a:noFill/>
            <a:ln w="22225">
              <a:solidFill>
                <a:srgbClr val="D7415E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110000"/>
                </a:lnSpc>
                <a:spcBef>
                  <a:spcPct val="30000"/>
                </a:spcBef>
                <a:buClr>
                  <a:schemeClr val="tx1"/>
                </a:buClr>
              </a:pPr>
              <a:endParaRPr lang="ko-KR" altLang="en-US" sz="1500" b="1" dirty="0">
                <a:solidFill>
                  <a:srgbClr val="FFFFFF"/>
                </a:solidFill>
                <a:latin typeface="+mn-ea"/>
                <a:cs typeface="가는각진제목체"/>
              </a:endParaRPr>
            </a:p>
          </p:txBody>
        </p:sp>
        <p:sp>
          <p:nvSpPr>
            <p:cNvPr id="18" name="직사각형 13">
              <a:extLst>
                <a:ext uri="{FF2B5EF4-FFF2-40B4-BE49-F238E27FC236}">
                  <a16:creationId xmlns:a16="http://schemas.microsoft.com/office/drawing/2014/main" id="{67CDF81A-11C3-4997-B760-8BABF8F0A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5323" y="2654105"/>
              <a:ext cx="1172355" cy="230843"/>
            </a:xfrm>
            <a:prstGeom prst="roundRect">
              <a:avLst/>
            </a:prstGeom>
            <a:noFill/>
            <a:ln w="22225">
              <a:solidFill>
                <a:srgbClr val="D7415E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110000"/>
                </a:lnSpc>
                <a:spcBef>
                  <a:spcPct val="30000"/>
                </a:spcBef>
                <a:buClr>
                  <a:schemeClr val="tx1"/>
                </a:buClr>
              </a:pPr>
              <a:endParaRPr lang="ko-KR" altLang="en-US" sz="1500" b="1" dirty="0">
                <a:solidFill>
                  <a:srgbClr val="FFFFFF"/>
                </a:solidFill>
                <a:latin typeface="+mn-ea"/>
                <a:cs typeface="가는각진제목체"/>
              </a:endParaRPr>
            </a:p>
          </p:txBody>
        </p:sp>
        <p:sp>
          <p:nvSpPr>
            <p:cNvPr id="19" name="직사각형 13">
              <a:extLst>
                <a:ext uri="{FF2B5EF4-FFF2-40B4-BE49-F238E27FC236}">
                  <a16:creationId xmlns:a16="http://schemas.microsoft.com/office/drawing/2014/main" id="{31E6A2BF-78C1-4DDE-81BF-D0EECFB1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243" y="4397401"/>
              <a:ext cx="2797568" cy="1174133"/>
            </a:xfrm>
            <a:prstGeom prst="roundRect">
              <a:avLst>
                <a:gd name="adj" fmla="val 3662"/>
              </a:avLst>
            </a:prstGeom>
            <a:noFill/>
            <a:ln w="22225">
              <a:solidFill>
                <a:srgbClr val="D7415E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110000"/>
                </a:lnSpc>
                <a:spcBef>
                  <a:spcPct val="30000"/>
                </a:spcBef>
                <a:buClr>
                  <a:schemeClr val="tx1"/>
                </a:buClr>
              </a:pPr>
              <a:endParaRPr lang="ko-KR" altLang="en-US" sz="1500" b="1" dirty="0">
                <a:solidFill>
                  <a:srgbClr val="FFFFFF"/>
                </a:solidFill>
                <a:latin typeface="+mn-ea"/>
                <a:cs typeface="가는각진제목체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06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D8466-74CF-4E68-8960-47320D3C35D2}"/>
              </a:ext>
            </a:extLst>
          </p:cNvPr>
          <p:cNvSpPr txBox="1"/>
          <p:nvPr/>
        </p:nvSpPr>
        <p:spPr>
          <a:xfrm>
            <a:off x="814565" y="2395537"/>
            <a:ext cx="1132041" cy="3494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공문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7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자원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예약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파일함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4673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08AF81BB-8CC2-4E2B-A311-FB9BAB405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7807" y="3613400"/>
            <a:ext cx="4981128" cy="4159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96FC57C-E9D2-4B40-87FF-89567501D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101" y="3789256"/>
            <a:ext cx="4633911" cy="26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EDAE624-976D-F594-01F5-572DB601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5" y="2318624"/>
            <a:ext cx="4035871" cy="415837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국내외 다양한 수 많은 기업의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구축 사례를 통하여 편리하고 안정적인 결재 기능을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 문서함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  후 또는  결재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진행중에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등록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의견등록 시 즉시 알람 발송</a:t>
            </a: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부서발신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결재선 수정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결재문서 수정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결재패스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보류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결재권 위임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참조자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회람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예결함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결재취소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대외공문 발송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176595" y="4461293"/>
            <a:ext cx="3914337" cy="2518831"/>
            <a:chOff x="2536986" y="4048124"/>
            <a:chExt cx="3914337" cy="2518831"/>
          </a:xfrm>
        </p:grpSpPr>
        <p:sp>
          <p:nvSpPr>
            <p:cNvPr id="13" name="사각형 설명선 18">
              <a:extLst>
                <a:ext uri="{FF2B5EF4-FFF2-40B4-BE49-F238E27FC236}">
                  <a16:creationId xmlns:a16="http://schemas.microsoft.com/office/drawing/2014/main" id="{8D5C9C9D-58F8-4754-A664-B5B77C5CF02F}"/>
                </a:ext>
              </a:extLst>
            </p:cNvPr>
            <p:cNvSpPr/>
            <p:nvPr/>
          </p:nvSpPr>
          <p:spPr>
            <a:xfrm>
              <a:off x="2536986" y="4048124"/>
              <a:ext cx="3914337" cy="2518831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B49E6AC-9DEA-4147-9294-15FADBB9DA19}"/>
                </a:ext>
              </a:extLst>
            </p:cNvPr>
            <p:cNvSpPr/>
            <p:nvPr/>
          </p:nvSpPr>
          <p:spPr>
            <a:xfrm>
              <a:off x="3169500" y="4143374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주요기능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텍스트 개체 틀 297">
              <a:extLst>
                <a:ext uri="{FF2B5EF4-FFF2-40B4-BE49-F238E27FC236}">
                  <a16:creationId xmlns:a16="http://schemas.microsoft.com/office/drawing/2014/main" id="{AC5545FF-D14A-4977-A549-086CEBDABA9C}"/>
                </a:ext>
              </a:extLst>
            </p:cNvPr>
            <p:cNvSpPr txBox="1">
              <a:spLocks/>
            </p:cNvSpPr>
            <p:nvPr/>
          </p:nvSpPr>
          <p:spPr>
            <a:xfrm>
              <a:off x="2703411" y="4709303"/>
              <a:ext cx="374791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altLang="ko-KR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PC, 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 언제 어디서나 </a:t>
              </a:r>
              <a:r>
                <a:rPr lang="en-US" altLang="ko-KR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anytime, anywhere 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결재문서 작성 및 처리</a:t>
              </a:r>
              <a:endParaRPr lang="en-US" altLang="ko-KR" sz="1000" b="1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 문서 작성시 다양한 결재 옵션 기능</a:t>
              </a:r>
              <a:endParaRPr lang="en-US" altLang="ko-KR" sz="10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결재자 결재 처리 후 다음 결재자 미결 시 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결재취소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기능</a:t>
              </a:r>
              <a:endParaRPr lang="en-US" altLang="ko-KR" sz="10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예결함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향후 결재할 문서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연속 결재 처리 기능</a:t>
              </a:r>
              <a:endParaRPr lang="en-US" altLang="ko-KR" sz="10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 중 또는 결재 후에도 추가 의견 등록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즉시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발송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진행 중이거나 완료된 문서의 본문 복사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재상신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기능</a:t>
              </a:r>
              <a:endParaRPr lang="en-US" altLang="ko-KR" sz="10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부재 설정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(기간 적용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대리인 지정, 자동 승인, </a:t>
              </a: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후결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승인 문서에 대한 ‘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회람 / </a:t>
              </a:r>
              <a:r>
                <a:rPr lang="ko-KR" altLang="en-US" sz="1000" b="1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부서발신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/ 공문서 변환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기능</a:t>
              </a: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통합 검색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제목, </a:t>
              </a: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기안자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본문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첨부화일</a:t>
              </a:r>
              <a:r>
                <a:rPr lang="ko-KR" altLang="en-US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문서번호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양식명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</a:t>
              </a:r>
              <a:r>
                <a:rPr lang="en-US" altLang="ko-KR" sz="10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FE81FE91-F93E-4422-93BB-BFA3F05F5BDE}"/>
              </a:ext>
            </a:extLst>
          </p:cNvPr>
          <p:cNvGrpSpPr/>
          <p:nvPr/>
        </p:nvGrpSpPr>
        <p:grpSpPr>
          <a:xfrm>
            <a:off x="4905203" y="2316721"/>
            <a:ext cx="4996480" cy="1698219"/>
            <a:chOff x="4683724" y="4839106"/>
            <a:chExt cx="4996480" cy="1698219"/>
          </a:xfrm>
        </p:grpSpPr>
        <p:sp>
          <p:nvSpPr>
            <p:cNvPr id="51" name="사각형: 둥근 모서리 37">
              <a:extLst>
                <a:ext uri="{FF2B5EF4-FFF2-40B4-BE49-F238E27FC236}">
                  <a16:creationId xmlns:a16="http://schemas.microsoft.com/office/drawing/2014/main" id="{005B748B-32A1-4794-BFAC-AE252B8F5739}"/>
                </a:ext>
              </a:extLst>
            </p:cNvPr>
            <p:cNvSpPr/>
            <p:nvPr/>
          </p:nvSpPr>
          <p:spPr>
            <a:xfrm>
              <a:off x="5930233" y="5641975"/>
              <a:ext cx="1048558" cy="895350"/>
            </a:xfrm>
            <a:prstGeom prst="roundRect">
              <a:avLst>
                <a:gd name="adj" fmla="val 203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서명</a:t>
              </a:r>
              <a:r>
                <a:rPr lang="en-US" altLang="ko-KR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부재중 설정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결재선 수정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문서 수정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결재취소</a:t>
              </a:r>
            </a:p>
          </p:txBody>
        </p:sp>
        <p:sp>
          <p:nvSpPr>
            <p:cNvPr id="52" name="사각형: 둥근 모서리 38">
              <a:extLst>
                <a:ext uri="{FF2B5EF4-FFF2-40B4-BE49-F238E27FC236}">
                  <a16:creationId xmlns:a16="http://schemas.microsoft.com/office/drawing/2014/main" id="{31FE8D93-69B1-4BAE-84AA-7347C99EB5F2}"/>
                </a:ext>
              </a:extLst>
            </p:cNvPr>
            <p:cNvSpPr/>
            <p:nvPr/>
          </p:nvSpPr>
          <p:spPr>
            <a:xfrm>
              <a:off x="7277651" y="5641975"/>
              <a:ext cx="889642" cy="895350"/>
            </a:xfrm>
            <a:prstGeom prst="roundRect">
              <a:avLst>
                <a:gd name="adj" fmla="val 203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문서 번호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완료함 저장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 알림</a:t>
              </a:r>
              <a:endParaRPr lang="en-US" altLang="ko-KR" sz="9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9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통합 검색</a:t>
              </a:r>
            </a:p>
          </p:txBody>
        </p:sp>
        <p:sp>
          <p:nvSpPr>
            <p:cNvPr id="53" name="사각형: 둥근 모서리 22">
              <a:extLst>
                <a:ext uri="{FF2B5EF4-FFF2-40B4-BE49-F238E27FC236}">
                  <a16:creationId xmlns:a16="http://schemas.microsoft.com/office/drawing/2014/main" id="{F26D3203-30FB-45D9-BF59-E53D7F33A62A}"/>
                </a:ext>
              </a:extLst>
            </p:cNvPr>
            <p:cNvSpPr/>
            <p:nvPr/>
          </p:nvSpPr>
          <p:spPr>
            <a:xfrm>
              <a:off x="4684044" y="5229631"/>
              <a:ext cx="903586" cy="411996"/>
            </a:xfrm>
            <a:prstGeom prst="roundRect">
              <a:avLst>
                <a:gd name="adj" fmla="val 6906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</a:t>
              </a:r>
            </a:p>
          </p:txBody>
        </p:sp>
        <p:pic>
          <p:nvPicPr>
            <p:cNvPr id="54" name="그래픽 24">
              <a:extLst>
                <a:ext uri="{FF2B5EF4-FFF2-40B4-BE49-F238E27FC236}">
                  <a16:creationId xmlns:a16="http://schemas.microsoft.com/office/drawing/2014/main" id="{EEE079E3-9252-4578-BA90-C6955EDA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0860" y="5732568"/>
              <a:ext cx="169494" cy="308170"/>
            </a:xfrm>
            <a:prstGeom prst="rect">
              <a:avLst/>
            </a:prstGeom>
          </p:spPr>
        </p:pic>
        <p:sp>
          <p:nvSpPr>
            <p:cNvPr id="55" name="사각형: 둥근 모서리 25">
              <a:extLst>
                <a:ext uri="{FF2B5EF4-FFF2-40B4-BE49-F238E27FC236}">
                  <a16:creationId xmlns:a16="http://schemas.microsoft.com/office/drawing/2014/main" id="{92DBB13B-BA55-4D27-ADE8-81D972E3F978}"/>
                </a:ext>
              </a:extLst>
            </p:cNvPr>
            <p:cNvSpPr/>
            <p:nvPr/>
          </p:nvSpPr>
          <p:spPr>
            <a:xfrm>
              <a:off x="5931819" y="5229631"/>
              <a:ext cx="1046972" cy="411996"/>
            </a:xfrm>
            <a:prstGeom prst="roundRect">
              <a:avLst>
                <a:gd name="adj" fmla="val 6906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결재진행</a:t>
              </a:r>
            </a:p>
          </p:txBody>
        </p:sp>
        <p:pic>
          <p:nvPicPr>
            <p:cNvPr id="56" name="그래픽 26">
              <a:extLst>
                <a:ext uri="{FF2B5EF4-FFF2-40B4-BE49-F238E27FC236}">
                  <a16:creationId xmlns:a16="http://schemas.microsoft.com/office/drawing/2014/main" id="{2EC648C0-A71D-498F-86EE-31F33D12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43474" y="5732568"/>
              <a:ext cx="169494" cy="308170"/>
            </a:xfrm>
            <a:prstGeom prst="rect">
              <a:avLst/>
            </a:prstGeom>
          </p:spPr>
        </p:pic>
        <p:sp>
          <p:nvSpPr>
            <p:cNvPr id="57" name="사각형: 둥근 모서리 27">
              <a:extLst>
                <a:ext uri="{FF2B5EF4-FFF2-40B4-BE49-F238E27FC236}">
                  <a16:creationId xmlns:a16="http://schemas.microsoft.com/office/drawing/2014/main" id="{3D1B27B6-DFAA-417E-AB90-BDC81DEBA984}"/>
                </a:ext>
              </a:extLst>
            </p:cNvPr>
            <p:cNvSpPr/>
            <p:nvPr/>
          </p:nvSpPr>
          <p:spPr>
            <a:xfrm>
              <a:off x="7277649" y="5229631"/>
              <a:ext cx="889002" cy="411996"/>
            </a:xfrm>
            <a:prstGeom prst="roundRect">
              <a:avLst>
                <a:gd name="adj" fmla="val 6906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최종결재</a:t>
              </a:r>
            </a:p>
          </p:txBody>
        </p:sp>
        <p:pic>
          <p:nvPicPr>
            <p:cNvPr id="58" name="그래픽 28">
              <a:extLst>
                <a:ext uri="{FF2B5EF4-FFF2-40B4-BE49-F238E27FC236}">
                  <a16:creationId xmlns:a16="http://schemas.microsoft.com/office/drawing/2014/main" id="{FAAF5873-BA83-4F88-B94B-9B086B75B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062" y="5732568"/>
              <a:ext cx="169494" cy="308170"/>
            </a:xfrm>
            <a:prstGeom prst="rect">
              <a:avLst/>
            </a:prstGeom>
          </p:spPr>
        </p:pic>
        <p:sp>
          <p:nvSpPr>
            <p:cNvPr id="59" name="사각형: 둥근 모서리 29">
              <a:extLst>
                <a:ext uri="{FF2B5EF4-FFF2-40B4-BE49-F238E27FC236}">
                  <a16:creationId xmlns:a16="http://schemas.microsoft.com/office/drawing/2014/main" id="{ECA7E20D-F0CC-47CA-854C-B7322B90078A}"/>
                </a:ext>
              </a:extLst>
            </p:cNvPr>
            <p:cNvSpPr/>
            <p:nvPr/>
          </p:nvSpPr>
          <p:spPr>
            <a:xfrm>
              <a:off x="8571895" y="5705881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5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부서발신</a:t>
              </a:r>
              <a:endParaRPr lang="ko-KR" altLang="en-US" sz="12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0" name="사각형: 둥근 모서리 30">
              <a:extLst>
                <a:ext uri="{FF2B5EF4-FFF2-40B4-BE49-F238E27FC236}">
                  <a16:creationId xmlns:a16="http://schemas.microsoft.com/office/drawing/2014/main" id="{DE31698F-BDCE-4C70-A106-544F3E523608}"/>
                </a:ext>
              </a:extLst>
            </p:cNvPr>
            <p:cNvSpPr/>
            <p:nvPr/>
          </p:nvSpPr>
          <p:spPr>
            <a:xfrm>
              <a:off x="8571895" y="5229631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</a:t>
              </a:r>
              <a:r>
                <a:rPr lang="en-US" altLang="ko-KR" sz="12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2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배포</a:t>
              </a:r>
              <a:r>
                <a:rPr lang="en-US" altLang="ko-KR" sz="12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2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사각형: 둥근 모서리 31">
              <a:extLst>
                <a:ext uri="{FF2B5EF4-FFF2-40B4-BE49-F238E27FC236}">
                  <a16:creationId xmlns:a16="http://schemas.microsoft.com/office/drawing/2014/main" id="{0E730FB8-78D9-45B6-B98F-214F79065A9D}"/>
                </a:ext>
              </a:extLst>
            </p:cNvPr>
            <p:cNvSpPr/>
            <p:nvPr/>
          </p:nvSpPr>
          <p:spPr>
            <a:xfrm>
              <a:off x="8571895" y="6175781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공문발송</a:t>
              </a:r>
            </a:p>
          </p:txBody>
        </p:sp>
        <p:sp>
          <p:nvSpPr>
            <p:cNvPr id="62" name="사각형: 둥근 모서리 32">
              <a:extLst>
                <a:ext uri="{FF2B5EF4-FFF2-40B4-BE49-F238E27FC236}">
                  <a16:creationId xmlns:a16="http://schemas.microsoft.com/office/drawing/2014/main" id="{22AAE588-25A4-493A-AD82-E33CFB5CA668}"/>
                </a:ext>
              </a:extLst>
            </p:cNvPr>
            <p:cNvSpPr/>
            <p:nvPr/>
          </p:nvSpPr>
          <p:spPr>
            <a:xfrm>
              <a:off x="4683724" y="5641975"/>
              <a:ext cx="903906" cy="895350"/>
            </a:xfrm>
            <a:prstGeom prst="roundRect">
              <a:avLst>
                <a:gd name="adj" fmla="val 203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 선택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 설정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참조자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spc="-1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ERP </a:t>
              </a:r>
              <a:r>
                <a:rPr lang="ko-KR" altLang="en-US" sz="1000" spc="-1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연동</a:t>
              </a:r>
              <a:r>
                <a:rPr lang="en-US" altLang="ko-KR" sz="1000" spc="-1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spc="-150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</a:t>
              </a:r>
              <a:r>
                <a:rPr lang="en-US" altLang="ko-KR" sz="1000" spc="-1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spc="-1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사각형: 둥근 모서리 51">
              <a:extLst>
                <a:ext uri="{FF2B5EF4-FFF2-40B4-BE49-F238E27FC236}">
                  <a16:creationId xmlns:a16="http://schemas.microsoft.com/office/drawing/2014/main" id="{A26B80C6-18CD-46C4-8FCD-9AC37B9A076B}"/>
                </a:ext>
              </a:extLst>
            </p:cNvPr>
            <p:cNvSpPr/>
            <p:nvPr/>
          </p:nvSpPr>
          <p:spPr>
            <a:xfrm>
              <a:off x="5116156" y="4839106"/>
              <a:ext cx="108498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상신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수정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반려</a:t>
              </a:r>
            </a:p>
          </p:txBody>
        </p:sp>
        <p:sp>
          <p:nvSpPr>
            <p:cNvPr id="64" name="사각형: 둥근 모서리 52">
              <a:extLst>
                <a:ext uri="{FF2B5EF4-FFF2-40B4-BE49-F238E27FC236}">
                  <a16:creationId xmlns:a16="http://schemas.microsoft.com/office/drawing/2014/main" id="{4B330707-EFFC-4617-B86F-6CE9336CAD1D}"/>
                </a:ext>
              </a:extLst>
            </p:cNvPr>
            <p:cNvSpPr/>
            <p:nvPr/>
          </p:nvSpPr>
          <p:spPr>
            <a:xfrm>
              <a:off x="6558161" y="4839106"/>
              <a:ext cx="862502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</a:t>
              </a:r>
            </a:p>
          </p:txBody>
        </p:sp>
      </p:grpSp>
      <p:pic>
        <p:nvPicPr>
          <p:cNvPr id="24" name="그래픽 23">
            <a:extLst>
              <a:ext uri="{FF2B5EF4-FFF2-40B4-BE49-F238E27FC236}">
                <a16:creationId xmlns:a16="http://schemas.microsoft.com/office/drawing/2014/main" id="{EC5D4954-49F7-4CA9-9BEB-A142139A7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4536" y="4591936"/>
            <a:ext cx="403328" cy="403326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DBA5486-2671-46AC-8674-2BD431A5D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8135" y="3726027"/>
            <a:ext cx="1719534" cy="3477565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2E36048-D471-4692-A213-E73F1A38B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23" y="3811833"/>
            <a:ext cx="1526640" cy="330403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F47F805F-C2DB-4434-9FB3-51AA57BEA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7817" y="3724106"/>
            <a:ext cx="1719534" cy="34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4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9CD5F69-2F6F-7BE4-DAE1-8F5701C2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3" y="2295588"/>
            <a:ext cx="4257349" cy="34948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CAC3BE7-86D9-4F6D-A95A-B467B9FFAF2E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1" name="TextBox 83">
            <a:extLst>
              <a:ext uri="{FF2B5EF4-FFF2-40B4-BE49-F238E27FC236}">
                <a16:creationId xmlns:a16="http://schemas.microsoft.com/office/drawing/2014/main" id="{305F0447-144B-418A-A303-09F3AD07C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10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결재를 비롯한 다양한 문서에서 사용될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양식을 등록하고 관리하는 기능을 제공</a:t>
            </a:r>
          </a:p>
        </p:txBody>
      </p:sp>
      <p:sp>
        <p:nvSpPr>
          <p:cNvPr id="52" name="TextBox 83">
            <a:extLst>
              <a:ext uri="{FF2B5EF4-FFF2-40B4-BE49-F238E27FC236}">
                <a16:creationId xmlns:a16="http://schemas.microsoft.com/office/drawing/2014/main" id="{05363590-673F-4D5E-AE26-B4BBE7C9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9164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 문서함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  후나 결재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진행중에도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등록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등록 시 즉시 알람 발송</a:t>
            </a: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부서발신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결재선 수정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결재문서 수정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결재패스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보류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결재권 위임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참조자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회람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예결함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결재취소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대외공문 발송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171BD78-375E-4E85-94DB-339B39CB87C1}"/>
              </a:ext>
            </a:extLst>
          </p:cNvPr>
          <p:cNvGrpSpPr/>
          <p:nvPr/>
        </p:nvGrpSpPr>
        <p:grpSpPr>
          <a:xfrm>
            <a:off x="5754468" y="2311769"/>
            <a:ext cx="3914338" cy="893532"/>
            <a:chOff x="7217236" y="972469"/>
            <a:chExt cx="3914338" cy="893532"/>
          </a:xfrm>
        </p:grpSpPr>
        <p:sp>
          <p:nvSpPr>
            <p:cNvPr id="56" name="사각형: 둥근 모서리 38">
              <a:extLst>
                <a:ext uri="{FF2B5EF4-FFF2-40B4-BE49-F238E27FC236}">
                  <a16:creationId xmlns:a16="http://schemas.microsoft.com/office/drawing/2014/main" id="{CC491101-F899-4344-9B7B-0FEB96228954}"/>
                </a:ext>
              </a:extLst>
            </p:cNvPr>
            <p:cNvSpPr/>
            <p:nvPr/>
          </p:nvSpPr>
          <p:spPr>
            <a:xfrm>
              <a:off x="10177000" y="973192"/>
              <a:ext cx="954574" cy="890288"/>
            </a:xfrm>
            <a:prstGeom prst="roundRect">
              <a:avLst>
                <a:gd name="adj" fmla="val 417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게시판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ts val="1200"/>
                </a:lnSpc>
                <a:buSzPct val="90000"/>
                <a:buFont typeface="Arial" panose="020B0604020202020204" pitchFamily="34" charset="0"/>
                <a:buChar char="•"/>
              </a:pP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</a:t>
              </a:r>
            </a:p>
          </p:txBody>
        </p:sp>
        <p:pic>
          <p:nvPicPr>
            <p:cNvPr id="57" name="그래픽 24">
              <a:extLst>
                <a:ext uri="{FF2B5EF4-FFF2-40B4-BE49-F238E27FC236}">
                  <a16:creationId xmlns:a16="http://schemas.microsoft.com/office/drawing/2014/main" id="{C50252C4-632D-4470-8ABD-BDC906CA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28660" y="1272698"/>
              <a:ext cx="169494" cy="308170"/>
            </a:xfrm>
            <a:prstGeom prst="rect">
              <a:avLst/>
            </a:prstGeom>
          </p:spPr>
        </p:pic>
        <p:pic>
          <p:nvPicPr>
            <p:cNvPr id="58" name="그래픽 26">
              <a:extLst>
                <a:ext uri="{FF2B5EF4-FFF2-40B4-BE49-F238E27FC236}">
                  <a16:creationId xmlns:a16="http://schemas.microsoft.com/office/drawing/2014/main" id="{A6601D00-374E-40DC-B13F-F19CCF88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97819" y="1272698"/>
              <a:ext cx="169494" cy="308170"/>
            </a:xfrm>
            <a:prstGeom prst="rect">
              <a:avLst/>
            </a:prstGeom>
          </p:spPr>
        </p:pic>
        <p:sp>
          <p:nvSpPr>
            <p:cNvPr id="59" name="사각형: 둥근 모서리 31">
              <a:extLst>
                <a:ext uri="{FF2B5EF4-FFF2-40B4-BE49-F238E27FC236}">
                  <a16:creationId xmlns:a16="http://schemas.microsoft.com/office/drawing/2014/main" id="{396308E5-0EE1-402E-825C-D82A96073C16}"/>
                </a:ext>
              </a:extLst>
            </p:cNvPr>
            <p:cNvSpPr/>
            <p:nvPr/>
          </p:nvSpPr>
          <p:spPr>
            <a:xfrm>
              <a:off x="8693611" y="972469"/>
              <a:ext cx="1108309" cy="893532"/>
            </a:xfrm>
            <a:prstGeom prst="roundRect">
              <a:avLst>
                <a:gd name="adj" fmla="val 4954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양식등록</a:t>
              </a:r>
            </a:p>
          </p:txBody>
        </p:sp>
        <p:sp>
          <p:nvSpPr>
            <p:cNvPr id="60" name="사각형: 둥근 모서리 35">
              <a:extLst>
                <a:ext uri="{FF2B5EF4-FFF2-40B4-BE49-F238E27FC236}">
                  <a16:creationId xmlns:a16="http://schemas.microsoft.com/office/drawing/2014/main" id="{C73BF948-ABE1-4DEB-8EBB-66969B09F032}"/>
                </a:ext>
              </a:extLst>
            </p:cNvPr>
            <p:cNvSpPr/>
            <p:nvPr/>
          </p:nvSpPr>
          <p:spPr>
            <a:xfrm>
              <a:off x="7217236" y="973192"/>
              <a:ext cx="1108309" cy="892086"/>
            </a:xfrm>
            <a:prstGeom prst="roundRect">
              <a:avLst>
                <a:gd name="adj" fmla="val 3879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편집기 작성</a:t>
              </a:r>
              <a:endParaRPr lang="en-US" altLang="ko-KR" sz="1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(Web / </a:t>
              </a:r>
              <a:r>
                <a:rPr lang="en-US" altLang="ko-KR" sz="10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Activex</a:t>
              </a:r>
              <a:r>
                <a:rPr lang="en-US" altLang="ko-KR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에디터</a:t>
              </a: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89B20CA-9915-4BD9-BC9F-42B9FA9AB6CC}"/>
              </a:ext>
            </a:extLst>
          </p:cNvPr>
          <p:cNvGrpSpPr/>
          <p:nvPr/>
        </p:nvGrpSpPr>
        <p:grpSpPr>
          <a:xfrm>
            <a:off x="5754468" y="3716563"/>
            <a:ext cx="3914337" cy="2518831"/>
            <a:chOff x="2536986" y="4048124"/>
            <a:chExt cx="3914337" cy="2518831"/>
          </a:xfrm>
        </p:grpSpPr>
        <p:sp>
          <p:nvSpPr>
            <p:cNvPr id="62" name="사각형 설명선 18">
              <a:extLst>
                <a:ext uri="{FF2B5EF4-FFF2-40B4-BE49-F238E27FC236}">
                  <a16:creationId xmlns:a16="http://schemas.microsoft.com/office/drawing/2014/main" id="{E9B748DD-1E67-426D-98DE-1F8053E79444}"/>
                </a:ext>
              </a:extLst>
            </p:cNvPr>
            <p:cNvSpPr/>
            <p:nvPr/>
          </p:nvSpPr>
          <p:spPr>
            <a:xfrm>
              <a:off x="2536986" y="4048124"/>
              <a:ext cx="3914337" cy="2518831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B9CC7423-7CB3-48ED-84E7-2232F5653006}"/>
                </a:ext>
              </a:extLst>
            </p:cNvPr>
            <p:cNvSpPr/>
            <p:nvPr/>
          </p:nvSpPr>
          <p:spPr>
            <a:xfrm>
              <a:off x="3169500" y="4143374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주요기능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5" name="텍스트 개체 틀 297">
              <a:extLst>
                <a:ext uri="{FF2B5EF4-FFF2-40B4-BE49-F238E27FC236}">
                  <a16:creationId xmlns:a16="http://schemas.microsoft.com/office/drawing/2014/main" id="{178611F2-872C-4E27-9D60-6DBD15470F01}"/>
                </a:ext>
              </a:extLst>
            </p:cNvPr>
            <p:cNvSpPr txBox="1">
              <a:spLocks/>
            </p:cNvSpPr>
            <p:nvPr/>
          </p:nvSpPr>
          <p:spPr>
            <a:xfrm>
              <a:off x="2703411" y="4709303"/>
              <a:ext cx="374791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양식별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다양한 문서작성기 제공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그룹웨어 내부에서 사용할 다양한 양식 관리 기능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23850" lvl="1" indent="-171450">
                <a:lnSpc>
                  <a:spcPts val="1300"/>
                </a:lnSpc>
                <a:spcBef>
                  <a:spcPts val="300"/>
                </a:spcBef>
                <a:spcAft>
                  <a:spcPts val="100"/>
                </a:spcAft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범용 양식 및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전자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전용 양식 선택 기능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 별로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헤더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푸터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 기능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양식 별로 다양한 기본값 설정 관리 기능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23850" lvl="1" indent="-171450">
                <a:lnSpc>
                  <a:spcPts val="1300"/>
                </a:lnSpc>
                <a:spcBef>
                  <a:spcPts val="300"/>
                </a:spcBef>
                <a:spcAft>
                  <a:spcPts val="100"/>
                </a:spcAft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보존기간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대외비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부서발신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회람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문서담당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23850" lvl="1" indent="-171450">
                <a:lnSpc>
                  <a:spcPts val="1300"/>
                </a:lnSpc>
                <a:spcBef>
                  <a:spcPts val="300"/>
                </a:spcBef>
                <a:spcAft>
                  <a:spcPts val="100"/>
                </a:spcAft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결재문서 문서관리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(EDMS)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로 이관 여부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문서함 기본값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기간계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(ERP)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연동 양식 구분을 위한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 코드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지원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8" name="그래픽 17">
            <a:extLst>
              <a:ext uri="{FF2B5EF4-FFF2-40B4-BE49-F238E27FC236}">
                <a16:creationId xmlns:a16="http://schemas.microsoft.com/office/drawing/2014/main" id="{A238D249-0720-4933-89C2-39E039E6B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4161" y="3847205"/>
            <a:ext cx="403328" cy="4033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8899DF7-6B9F-781F-B1E3-5FF58CB0B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38" y="2295588"/>
            <a:ext cx="3002373" cy="52101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201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FDAC651E-DA38-43A3-9517-A1D125BAE38A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F7E39539-38AC-4CB3-8307-0A32D4F873BD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DA405227-3584-4643-B955-27AB607EB3F4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TextBox 83">
            <a:extLst>
              <a:ext uri="{FF2B5EF4-FFF2-40B4-BE49-F238E27FC236}">
                <a16:creationId xmlns:a16="http://schemas.microsoft.com/office/drawing/2014/main" id="{AB04CC8F-7443-4D5B-8A00-6BF6DC04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6683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결재는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소속부서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기안하기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(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주관부서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부서문서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수발신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협조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공문발송’ 기능을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AF4E4BA3-C0EC-4471-B9B1-33EEB294B309}"/>
              </a:ext>
            </a:extLst>
          </p:cNvPr>
          <p:cNvGrpSpPr/>
          <p:nvPr/>
        </p:nvGrpSpPr>
        <p:grpSpPr>
          <a:xfrm>
            <a:off x="433729" y="1776407"/>
            <a:ext cx="9188441" cy="5140132"/>
            <a:chOff x="2809243" y="1721184"/>
            <a:chExt cx="8996399" cy="4803841"/>
          </a:xfrm>
        </p:grpSpPr>
        <p:sp>
          <p:nvSpPr>
            <p:cNvPr id="81" name="Rounded Rectangle 153">
              <a:extLst>
                <a:ext uri="{FF2B5EF4-FFF2-40B4-BE49-F238E27FC236}">
                  <a16:creationId xmlns:a16="http://schemas.microsoft.com/office/drawing/2014/main" id="{D978AB42-FD15-41AF-B7FE-1CE593F348F9}"/>
                </a:ext>
              </a:extLst>
            </p:cNvPr>
            <p:cNvSpPr/>
            <p:nvPr/>
          </p:nvSpPr>
          <p:spPr>
            <a:xfrm>
              <a:off x="2809243" y="5941694"/>
              <a:ext cx="8996399" cy="583331"/>
            </a:xfrm>
            <a:prstGeom prst="roundRect">
              <a:avLst>
                <a:gd name="adj" fmla="val 20220"/>
              </a:avLst>
            </a:prstGeom>
            <a:solidFill>
              <a:schemeClr val="bg1"/>
            </a:solidFill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2" name="Rounded Rectangle 152">
              <a:extLst>
                <a:ext uri="{FF2B5EF4-FFF2-40B4-BE49-F238E27FC236}">
                  <a16:creationId xmlns:a16="http://schemas.microsoft.com/office/drawing/2014/main" id="{BBC1E990-0352-4B1F-8AFB-86BC63532B9A}"/>
                </a:ext>
              </a:extLst>
            </p:cNvPr>
            <p:cNvSpPr/>
            <p:nvPr/>
          </p:nvSpPr>
          <p:spPr>
            <a:xfrm>
              <a:off x="2810258" y="4397261"/>
              <a:ext cx="8971566" cy="1544433"/>
            </a:xfrm>
            <a:prstGeom prst="roundRect">
              <a:avLst>
                <a:gd name="adj" fmla="val 10620"/>
              </a:avLst>
            </a:prstGeom>
            <a:solidFill>
              <a:schemeClr val="bg1"/>
            </a:solidFill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3" name="Rounded Rectangle 151">
              <a:extLst>
                <a:ext uri="{FF2B5EF4-FFF2-40B4-BE49-F238E27FC236}">
                  <a16:creationId xmlns:a16="http://schemas.microsoft.com/office/drawing/2014/main" id="{F51AB6D5-D89A-46C4-835F-051D74A5E056}"/>
                </a:ext>
              </a:extLst>
            </p:cNvPr>
            <p:cNvSpPr/>
            <p:nvPr/>
          </p:nvSpPr>
          <p:spPr>
            <a:xfrm>
              <a:off x="2809243" y="1852040"/>
              <a:ext cx="8971566" cy="2541979"/>
            </a:xfrm>
            <a:prstGeom prst="roundRect">
              <a:avLst>
                <a:gd name="adj" fmla="val 7093"/>
              </a:avLst>
            </a:prstGeom>
            <a:solidFill>
              <a:schemeClr val="bg1"/>
            </a:solidFill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4" name="액자 128">
              <a:extLst>
                <a:ext uri="{FF2B5EF4-FFF2-40B4-BE49-F238E27FC236}">
                  <a16:creationId xmlns:a16="http://schemas.microsoft.com/office/drawing/2014/main" id="{2904A57C-B525-4DF0-898F-E81A5FED5B3E}"/>
                </a:ext>
              </a:extLst>
            </p:cNvPr>
            <p:cNvSpPr/>
            <p:nvPr/>
          </p:nvSpPr>
          <p:spPr bwMode="auto">
            <a:xfrm>
              <a:off x="2984879" y="1990793"/>
              <a:ext cx="1938314" cy="380946"/>
            </a:xfrm>
            <a:prstGeom prst="frame">
              <a:avLst>
                <a:gd name="adj1" fmla="val 8578"/>
              </a:avLst>
            </a:prstGeom>
            <a:solidFill>
              <a:srgbClr val="3A9C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3009" tIns="41505" rIns="83009" bIns="41505" anchor="ctr"/>
            <a:lstStyle/>
            <a:p>
              <a:pPr algn="ctr">
                <a:defRPr/>
              </a:pPr>
              <a:r>
                <a:rPr lang="ko-KR" altLang="en-US" sz="13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나눔바른고딕"/>
                </a:rPr>
                <a:t>기안하기</a:t>
              </a:r>
            </a:p>
          </p:txBody>
        </p:sp>
        <p:sp>
          <p:nvSpPr>
            <p:cNvPr id="85" name="Pentagon 3">
              <a:extLst>
                <a:ext uri="{FF2B5EF4-FFF2-40B4-BE49-F238E27FC236}">
                  <a16:creationId xmlns:a16="http://schemas.microsoft.com/office/drawing/2014/main" id="{394458D5-D6ED-4FDA-ABB0-6BD3CB1C7739}"/>
                </a:ext>
              </a:extLst>
            </p:cNvPr>
            <p:cNvSpPr/>
            <p:nvPr/>
          </p:nvSpPr>
          <p:spPr>
            <a:xfrm>
              <a:off x="5023842" y="2941064"/>
              <a:ext cx="1002489" cy="434586"/>
            </a:xfrm>
            <a:prstGeom prst="homePlate">
              <a:avLst/>
            </a:prstGeom>
            <a:solidFill>
              <a:srgbClr val="E864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기안작성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양식선택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  <p:sp>
          <p:nvSpPr>
            <p:cNvPr id="86" name="Snip Single Corner Rectangle 4">
              <a:extLst>
                <a:ext uri="{FF2B5EF4-FFF2-40B4-BE49-F238E27FC236}">
                  <a16:creationId xmlns:a16="http://schemas.microsoft.com/office/drawing/2014/main" id="{951F0B7E-B83E-4901-A6B5-E3A4AAF6B0BB}"/>
                </a:ext>
              </a:extLst>
            </p:cNvPr>
            <p:cNvSpPr/>
            <p:nvPr/>
          </p:nvSpPr>
          <p:spPr>
            <a:xfrm>
              <a:off x="6303351" y="2978322"/>
              <a:ext cx="997280" cy="373966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50000"/>
                </a:lnSpc>
              </a:pP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50000"/>
                </a:lnSpc>
              </a:pP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 작성</a:t>
              </a: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50000"/>
                </a:lnSpc>
              </a:pP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50000"/>
                </a:lnSpc>
              </a:pPr>
              <a:r>
                <a:rPr 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algn="ctr">
                <a:lnSpc>
                  <a:spcPct val="50000"/>
                </a:lnSpc>
              </a:pPr>
              <a:endParaRPr 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Rounded Rectangle 5">
              <a:extLst>
                <a:ext uri="{FF2B5EF4-FFF2-40B4-BE49-F238E27FC236}">
                  <a16:creationId xmlns:a16="http://schemas.microsoft.com/office/drawing/2014/main" id="{24279115-4486-4294-9C6F-2FD242722315}"/>
                </a:ext>
              </a:extLst>
            </p:cNvPr>
            <p:cNvSpPr/>
            <p:nvPr/>
          </p:nvSpPr>
          <p:spPr>
            <a:xfrm>
              <a:off x="7599495" y="2266053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Rounded Rectangle 35">
              <a:extLst>
                <a:ext uri="{FF2B5EF4-FFF2-40B4-BE49-F238E27FC236}">
                  <a16:creationId xmlns:a16="http://schemas.microsoft.com/office/drawing/2014/main" id="{AAB02778-28FB-488C-A2E8-9896BE1730B4}"/>
                </a:ext>
              </a:extLst>
            </p:cNvPr>
            <p:cNvSpPr/>
            <p:nvPr/>
          </p:nvSpPr>
          <p:spPr>
            <a:xfrm>
              <a:off x="7599495" y="2978322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Rounded Rectangle 37">
              <a:extLst>
                <a:ext uri="{FF2B5EF4-FFF2-40B4-BE49-F238E27FC236}">
                  <a16:creationId xmlns:a16="http://schemas.microsoft.com/office/drawing/2014/main" id="{0B925EC3-D432-4833-A72F-56489321F5C6}"/>
                </a:ext>
              </a:extLst>
            </p:cNvPr>
            <p:cNvSpPr/>
            <p:nvPr/>
          </p:nvSpPr>
          <p:spPr>
            <a:xfrm>
              <a:off x="7599495" y="3656136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0" name="Preparation 6">
              <a:extLst>
                <a:ext uri="{FF2B5EF4-FFF2-40B4-BE49-F238E27FC236}">
                  <a16:creationId xmlns:a16="http://schemas.microsoft.com/office/drawing/2014/main" id="{6096BD5B-91F4-415E-B151-C8974142B8C9}"/>
                </a:ext>
              </a:extLst>
            </p:cNvPr>
            <p:cNvSpPr/>
            <p:nvPr/>
          </p:nvSpPr>
          <p:spPr>
            <a:xfrm>
              <a:off x="8531647" y="2978322"/>
              <a:ext cx="997280" cy="373966"/>
            </a:xfrm>
            <a:prstGeom prst="flowChartPreparation">
              <a:avLst/>
            </a:prstGeom>
            <a:solidFill>
              <a:srgbClr val="374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1" name="Rounded Rectangle 39">
              <a:extLst>
                <a:ext uri="{FF2B5EF4-FFF2-40B4-BE49-F238E27FC236}">
                  <a16:creationId xmlns:a16="http://schemas.microsoft.com/office/drawing/2014/main" id="{6D852317-DDA1-45F0-BC48-B5CB8D6EBDC8}"/>
                </a:ext>
              </a:extLst>
            </p:cNvPr>
            <p:cNvSpPr/>
            <p:nvPr/>
          </p:nvSpPr>
          <p:spPr>
            <a:xfrm>
              <a:off x="9797437" y="2467608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11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반려</a:t>
              </a:r>
              <a:endParaRPr lang="en-US" sz="11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Rounded Rectangle 40">
              <a:extLst>
                <a:ext uri="{FF2B5EF4-FFF2-40B4-BE49-F238E27FC236}">
                  <a16:creationId xmlns:a16="http://schemas.microsoft.com/office/drawing/2014/main" id="{A4631731-0D46-412F-B605-1CC5300FA4E1}"/>
                </a:ext>
              </a:extLst>
            </p:cNvPr>
            <p:cNvSpPr/>
            <p:nvPr/>
          </p:nvSpPr>
          <p:spPr>
            <a:xfrm>
              <a:off x="9797437" y="2982218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11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</a:t>
              </a:r>
              <a:endParaRPr lang="en-US" sz="11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Snip Diagonal Corner Rectangle 7">
              <a:extLst>
                <a:ext uri="{FF2B5EF4-FFF2-40B4-BE49-F238E27FC236}">
                  <a16:creationId xmlns:a16="http://schemas.microsoft.com/office/drawing/2014/main" id="{64D294FA-EB34-42A1-812F-1C54F087F8FC}"/>
                </a:ext>
              </a:extLst>
            </p:cNvPr>
            <p:cNvSpPr/>
            <p:nvPr/>
          </p:nvSpPr>
          <p:spPr>
            <a:xfrm>
              <a:off x="10688048" y="2986113"/>
              <a:ext cx="997280" cy="366175"/>
            </a:xfrm>
            <a:prstGeom prst="snip2DiagRect">
              <a:avLst/>
            </a:prstGeom>
            <a:solidFill>
              <a:srgbClr val="E864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기안함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완료함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Rectangle 8">
              <a:extLst>
                <a:ext uri="{FF2B5EF4-FFF2-40B4-BE49-F238E27FC236}">
                  <a16:creationId xmlns:a16="http://schemas.microsoft.com/office/drawing/2014/main" id="{DCACF8D4-FFBA-4D81-903B-C5176171D02F}"/>
                </a:ext>
              </a:extLst>
            </p:cNvPr>
            <p:cNvSpPr/>
            <p:nvPr/>
          </p:nvSpPr>
          <p:spPr>
            <a:xfrm>
              <a:off x="10855544" y="2238120"/>
              <a:ext cx="662287" cy="560970"/>
            </a:xfrm>
            <a:prstGeom prst="rect">
              <a:avLst/>
            </a:prstGeom>
            <a:solidFill>
              <a:srgbClr val="F29A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스크랩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5" name="Snip Single Corner Rectangle 47">
              <a:extLst>
                <a:ext uri="{FF2B5EF4-FFF2-40B4-BE49-F238E27FC236}">
                  <a16:creationId xmlns:a16="http://schemas.microsoft.com/office/drawing/2014/main" id="{C27D0FA4-F581-4203-8E7B-7E8908C3CA1B}"/>
                </a:ext>
              </a:extLst>
            </p:cNvPr>
            <p:cNvSpPr/>
            <p:nvPr/>
          </p:nvSpPr>
          <p:spPr>
            <a:xfrm>
              <a:off x="8729829" y="4669939"/>
              <a:ext cx="822854" cy="345081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부서함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수신함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6" name="Snip Single Corner Rectangle 49">
              <a:extLst>
                <a:ext uri="{FF2B5EF4-FFF2-40B4-BE49-F238E27FC236}">
                  <a16:creationId xmlns:a16="http://schemas.microsoft.com/office/drawing/2014/main" id="{AEEADFB6-8DA8-43E9-BA77-B48FCFFD9188}"/>
                </a:ext>
              </a:extLst>
            </p:cNvPr>
            <p:cNvSpPr/>
            <p:nvPr/>
          </p:nvSpPr>
          <p:spPr>
            <a:xfrm>
              <a:off x="8602244" y="6047645"/>
              <a:ext cx="997280" cy="373966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7" name="Round Same Side Corner Rectangle 51">
              <a:extLst>
                <a:ext uri="{FF2B5EF4-FFF2-40B4-BE49-F238E27FC236}">
                  <a16:creationId xmlns:a16="http://schemas.microsoft.com/office/drawing/2014/main" id="{DF68D85A-3DE5-45C8-BD47-4DF36A47495B}"/>
                </a:ext>
              </a:extLst>
            </p:cNvPr>
            <p:cNvSpPr/>
            <p:nvPr/>
          </p:nvSpPr>
          <p:spPr>
            <a:xfrm>
              <a:off x="7485978" y="4943727"/>
              <a:ext cx="957538" cy="450188"/>
            </a:xfrm>
            <a:prstGeom prst="round2SameRect">
              <a:avLst/>
            </a:prstGeom>
            <a:solidFill>
              <a:srgbClr val="F29A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8" name="Preparation 53">
              <a:extLst>
                <a:ext uri="{FF2B5EF4-FFF2-40B4-BE49-F238E27FC236}">
                  <a16:creationId xmlns:a16="http://schemas.microsoft.com/office/drawing/2014/main" id="{BDBE4CC5-BEB8-4AC1-A8D1-1194068D8F1D}"/>
                </a:ext>
              </a:extLst>
            </p:cNvPr>
            <p:cNvSpPr/>
            <p:nvPr/>
          </p:nvSpPr>
          <p:spPr>
            <a:xfrm>
              <a:off x="6248811" y="4981838"/>
              <a:ext cx="997280" cy="373966"/>
            </a:xfrm>
            <a:prstGeom prst="flowChartPreparation">
              <a:avLst/>
            </a:prstGeom>
            <a:solidFill>
              <a:srgbClr val="374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Snip Diagonal Corner Rectangle 54">
              <a:extLst>
                <a:ext uri="{FF2B5EF4-FFF2-40B4-BE49-F238E27FC236}">
                  <a16:creationId xmlns:a16="http://schemas.microsoft.com/office/drawing/2014/main" id="{8F9C6BA8-7274-45FD-8ECC-578B0F5031D1}"/>
                </a:ext>
              </a:extLst>
            </p:cNvPr>
            <p:cNvSpPr/>
            <p:nvPr/>
          </p:nvSpPr>
          <p:spPr>
            <a:xfrm>
              <a:off x="5011643" y="4981838"/>
              <a:ext cx="997280" cy="366175"/>
            </a:xfrm>
            <a:prstGeom prst="snip2DiagRect">
              <a:avLst/>
            </a:prstGeom>
            <a:solidFill>
              <a:srgbClr val="E864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0" name="Snip Diagonal Corner Rectangle 55">
              <a:extLst>
                <a:ext uri="{FF2B5EF4-FFF2-40B4-BE49-F238E27FC236}">
                  <a16:creationId xmlns:a16="http://schemas.microsoft.com/office/drawing/2014/main" id="{985DC4DB-531F-4B7D-8F9D-9345CA39DD28}"/>
                </a:ext>
              </a:extLst>
            </p:cNvPr>
            <p:cNvSpPr/>
            <p:nvPr/>
          </p:nvSpPr>
          <p:spPr>
            <a:xfrm>
              <a:off x="6129103" y="6055436"/>
              <a:ext cx="997280" cy="366175"/>
            </a:xfrm>
            <a:prstGeom prst="snip2DiagRect">
              <a:avLst/>
            </a:prstGeom>
            <a:solidFill>
              <a:srgbClr val="E864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01" name="Straight Arrow Connector 14">
              <a:extLst>
                <a:ext uri="{FF2B5EF4-FFF2-40B4-BE49-F238E27FC236}">
                  <a16:creationId xmlns:a16="http://schemas.microsoft.com/office/drawing/2014/main" id="{E260078B-CA74-49A8-95F8-90C498D06C3B}"/>
                </a:ext>
              </a:extLst>
            </p:cNvPr>
            <p:cNvCxnSpPr>
              <a:cxnSpLocks/>
              <a:stCxn id="85" idx="3"/>
              <a:endCxn id="86" idx="2"/>
            </p:cNvCxnSpPr>
            <p:nvPr/>
          </p:nvCxnSpPr>
          <p:spPr>
            <a:xfrm>
              <a:off x="6026331" y="3158357"/>
              <a:ext cx="277020" cy="6948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58">
              <a:extLst>
                <a:ext uri="{FF2B5EF4-FFF2-40B4-BE49-F238E27FC236}">
                  <a16:creationId xmlns:a16="http://schemas.microsoft.com/office/drawing/2014/main" id="{C1B471D0-232E-45B9-8B45-54240503A5AC}"/>
                </a:ext>
              </a:extLst>
            </p:cNvPr>
            <p:cNvCxnSpPr>
              <a:stCxn id="86" idx="0"/>
              <a:endCxn id="87" idx="1"/>
            </p:cNvCxnSpPr>
            <p:nvPr/>
          </p:nvCxnSpPr>
          <p:spPr>
            <a:xfrm flipV="1">
              <a:off x="7300631" y="2453036"/>
              <a:ext cx="298864" cy="712269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65">
              <a:extLst>
                <a:ext uri="{FF2B5EF4-FFF2-40B4-BE49-F238E27FC236}">
                  <a16:creationId xmlns:a16="http://schemas.microsoft.com/office/drawing/2014/main" id="{B22E7215-2473-4BE3-A5E9-DE4A14CA9937}"/>
                </a:ext>
              </a:extLst>
            </p:cNvPr>
            <p:cNvCxnSpPr>
              <a:stCxn id="86" idx="0"/>
              <a:endCxn id="89" idx="1"/>
            </p:cNvCxnSpPr>
            <p:nvPr/>
          </p:nvCxnSpPr>
          <p:spPr>
            <a:xfrm>
              <a:off x="7300631" y="3165305"/>
              <a:ext cx="298864" cy="677814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68">
              <a:extLst>
                <a:ext uri="{FF2B5EF4-FFF2-40B4-BE49-F238E27FC236}">
                  <a16:creationId xmlns:a16="http://schemas.microsoft.com/office/drawing/2014/main" id="{27ABEA03-7F4E-499F-9315-1424E061DC5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>
              <a:off x="6801991" y="3352288"/>
              <a:ext cx="0" cy="302465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71">
              <a:extLst>
                <a:ext uri="{FF2B5EF4-FFF2-40B4-BE49-F238E27FC236}">
                  <a16:creationId xmlns:a16="http://schemas.microsoft.com/office/drawing/2014/main" id="{B0C0E682-3FC4-401A-A9FC-DB62009BD20F}"/>
                </a:ext>
              </a:extLst>
            </p:cNvPr>
            <p:cNvCxnSpPr>
              <a:stCxn id="87" idx="3"/>
              <a:endCxn id="90" idx="1"/>
            </p:cNvCxnSpPr>
            <p:nvPr/>
          </p:nvCxnSpPr>
          <p:spPr>
            <a:xfrm>
              <a:off x="8191629" y="2453036"/>
              <a:ext cx="340018" cy="712269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75">
              <a:extLst>
                <a:ext uri="{FF2B5EF4-FFF2-40B4-BE49-F238E27FC236}">
                  <a16:creationId xmlns:a16="http://schemas.microsoft.com/office/drawing/2014/main" id="{85A184B7-E166-4B9A-B011-3E4E3644E588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 flipV="1">
              <a:off x="9528927" y="2654591"/>
              <a:ext cx="268510" cy="510714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78">
              <a:extLst>
                <a:ext uri="{FF2B5EF4-FFF2-40B4-BE49-F238E27FC236}">
                  <a16:creationId xmlns:a16="http://schemas.microsoft.com/office/drawing/2014/main" id="{717FAFDE-744E-455B-9C47-4FCCF3EB1C08}"/>
                </a:ext>
              </a:extLst>
            </p:cNvPr>
            <p:cNvCxnSpPr>
              <a:cxnSpLocks/>
            </p:cNvCxnSpPr>
            <p:nvPr/>
          </p:nvCxnSpPr>
          <p:spPr>
            <a:xfrm>
              <a:off x="5525087" y="5340188"/>
              <a:ext cx="0" cy="159442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81">
              <a:extLst>
                <a:ext uri="{FF2B5EF4-FFF2-40B4-BE49-F238E27FC236}">
                  <a16:creationId xmlns:a16="http://schemas.microsoft.com/office/drawing/2014/main" id="{5FCE1231-20AE-40D5-91E4-E6412ED28C60}"/>
                </a:ext>
              </a:extLst>
            </p:cNvPr>
            <p:cNvCxnSpPr>
              <a:stCxn id="90" idx="3"/>
              <a:endCxn id="92" idx="1"/>
            </p:cNvCxnSpPr>
            <p:nvPr/>
          </p:nvCxnSpPr>
          <p:spPr>
            <a:xfrm>
              <a:off x="9528927" y="3165305"/>
              <a:ext cx="268510" cy="3896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84">
              <a:extLst>
                <a:ext uri="{FF2B5EF4-FFF2-40B4-BE49-F238E27FC236}">
                  <a16:creationId xmlns:a16="http://schemas.microsoft.com/office/drawing/2014/main" id="{5E674B3E-9F9F-4251-BDC1-A2B3C8CF4E41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10389571" y="3169201"/>
              <a:ext cx="315044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87">
              <a:extLst>
                <a:ext uri="{FF2B5EF4-FFF2-40B4-BE49-F238E27FC236}">
                  <a16:creationId xmlns:a16="http://schemas.microsoft.com/office/drawing/2014/main" id="{DD48A5B0-3B20-4458-A894-06BF48D4838A}"/>
                </a:ext>
              </a:extLst>
            </p:cNvPr>
            <p:cNvCxnSpPr>
              <a:cxnSpLocks/>
              <a:stCxn id="94" idx="2"/>
              <a:endCxn id="93" idx="3"/>
            </p:cNvCxnSpPr>
            <p:nvPr/>
          </p:nvCxnSpPr>
          <p:spPr>
            <a:xfrm>
              <a:off x="11186688" y="2799090"/>
              <a:ext cx="0" cy="187023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99">
              <a:extLst>
                <a:ext uri="{FF2B5EF4-FFF2-40B4-BE49-F238E27FC236}">
                  <a16:creationId xmlns:a16="http://schemas.microsoft.com/office/drawing/2014/main" id="{F3F124EB-E83D-45A6-9766-9E043CC74208}"/>
                </a:ext>
              </a:extLst>
            </p:cNvPr>
            <p:cNvCxnSpPr>
              <a:cxnSpLocks/>
              <a:stCxn id="97" idx="2"/>
              <a:endCxn id="98" idx="3"/>
            </p:cNvCxnSpPr>
            <p:nvPr/>
          </p:nvCxnSpPr>
          <p:spPr>
            <a:xfrm flipH="1">
              <a:off x="7246091" y="5168821"/>
              <a:ext cx="239887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30">
              <a:extLst>
                <a:ext uri="{FF2B5EF4-FFF2-40B4-BE49-F238E27FC236}">
                  <a16:creationId xmlns:a16="http://schemas.microsoft.com/office/drawing/2014/main" id="{EFD293BD-CE02-4E96-92F3-E5372BA65431}"/>
                </a:ext>
              </a:extLst>
            </p:cNvPr>
            <p:cNvCxnSpPr>
              <a:cxnSpLocks/>
              <a:stCxn id="98" idx="1"/>
              <a:endCxn id="99" idx="0"/>
            </p:cNvCxnSpPr>
            <p:nvPr/>
          </p:nvCxnSpPr>
          <p:spPr>
            <a:xfrm flipH="1" flipV="1">
              <a:off x="6008923" y="5164926"/>
              <a:ext cx="239888" cy="3895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31">
              <a:extLst>
                <a:ext uri="{FF2B5EF4-FFF2-40B4-BE49-F238E27FC236}">
                  <a16:creationId xmlns:a16="http://schemas.microsoft.com/office/drawing/2014/main" id="{8315467C-79FF-4E0A-865F-6871CF5B7F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4523" y="6234627"/>
              <a:ext cx="240594" cy="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Freeform 67">
              <a:extLst>
                <a:ext uri="{FF2B5EF4-FFF2-40B4-BE49-F238E27FC236}">
                  <a16:creationId xmlns:a16="http://schemas.microsoft.com/office/drawing/2014/main" id="{1C24AD02-DDAB-4928-AE33-7C08B21ACF5D}"/>
                </a:ext>
              </a:extLst>
            </p:cNvPr>
            <p:cNvSpPr/>
            <p:nvPr/>
          </p:nvSpPr>
          <p:spPr>
            <a:xfrm>
              <a:off x="6796178" y="3779338"/>
              <a:ext cx="3281753" cy="453655"/>
            </a:xfrm>
            <a:custGeom>
              <a:avLst/>
              <a:gdLst>
                <a:gd name="connsiteX0" fmla="*/ 3272323 w 3272323"/>
                <a:gd name="connsiteY0" fmla="*/ 0 h 685605"/>
                <a:gd name="connsiteX1" fmla="*/ 3272323 w 3272323"/>
                <a:gd name="connsiteY1" fmla="*/ 685605 h 685605"/>
                <a:gd name="connsiteX2" fmla="*/ 0 w 3272323"/>
                <a:gd name="connsiteY2" fmla="*/ 685605 h 685605"/>
                <a:gd name="connsiteX3" fmla="*/ 0 w 3272323"/>
                <a:gd name="connsiteY3" fmla="*/ 412921 h 68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323" h="685605">
                  <a:moveTo>
                    <a:pt x="3272323" y="0"/>
                  </a:moveTo>
                  <a:lnTo>
                    <a:pt x="3272323" y="685605"/>
                  </a:lnTo>
                  <a:lnTo>
                    <a:pt x="0" y="685605"/>
                  </a:lnTo>
                  <a:lnTo>
                    <a:pt x="0" y="412921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5" name="Round Same Side Corner Rectangle 52">
              <a:extLst>
                <a:ext uri="{FF2B5EF4-FFF2-40B4-BE49-F238E27FC236}">
                  <a16:creationId xmlns:a16="http://schemas.microsoft.com/office/drawing/2014/main" id="{D3E94DA7-5DD9-4D6C-A2BD-A7416C8C7A9D}"/>
                </a:ext>
              </a:extLst>
            </p:cNvPr>
            <p:cNvSpPr/>
            <p:nvPr/>
          </p:nvSpPr>
          <p:spPr>
            <a:xfrm>
              <a:off x="6297538" y="3666493"/>
              <a:ext cx="997280" cy="356927"/>
            </a:xfrm>
            <a:prstGeom prst="round2SameRect">
              <a:avLst>
                <a:gd name="adj1" fmla="val 16667"/>
                <a:gd name="adj2" fmla="val 34875"/>
              </a:avLst>
            </a:prstGeom>
            <a:solidFill>
              <a:srgbClr val="F29A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수정기안</a:t>
              </a: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6" name="Freeform 74">
              <a:extLst>
                <a:ext uri="{FF2B5EF4-FFF2-40B4-BE49-F238E27FC236}">
                  <a16:creationId xmlns:a16="http://schemas.microsoft.com/office/drawing/2014/main" id="{938BD14C-48B2-4DBB-81D6-6988FD8501C4}"/>
                </a:ext>
              </a:extLst>
            </p:cNvPr>
            <p:cNvSpPr/>
            <p:nvPr/>
          </p:nvSpPr>
          <p:spPr>
            <a:xfrm>
              <a:off x="10888887" y="3352289"/>
              <a:ext cx="249814" cy="1820257"/>
            </a:xfrm>
            <a:custGeom>
              <a:avLst/>
              <a:gdLst>
                <a:gd name="connsiteX0" fmla="*/ 576552 w 584343"/>
                <a:gd name="connsiteY0" fmla="*/ 0 h 693396"/>
                <a:gd name="connsiteX1" fmla="*/ 584343 w 584343"/>
                <a:gd name="connsiteY1" fmla="*/ 693396 h 693396"/>
                <a:gd name="connsiteX2" fmla="*/ 0 w 584343"/>
                <a:gd name="connsiteY2" fmla="*/ 693396 h 69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343" h="693396">
                  <a:moveTo>
                    <a:pt x="576552" y="0"/>
                  </a:moveTo>
                  <a:lnTo>
                    <a:pt x="584343" y="693396"/>
                  </a:lnTo>
                  <a:lnTo>
                    <a:pt x="0" y="693396"/>
                  </a:lnTo>
                </a:path>
              </a:pathLst>
            </a:cu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7" name="Freeform 76">
              <a:extLst>
                <a:ext uri="{FF2B5EF4-FFF2-40B4-BE49-F238E27FC236}">
                  <a16:creationId xmlns:a16="http://schemas.microsoft.com/office/drawing/2014/main" id="{64548FAE-78CE-4EE9-B4F4-1D1FC1B21BFF}"/>
                </a:ext>
              </a:extLst>
            </p:cNvPr>
            <p:cNvSpPr/>
            <p:nvPr/>
          </p:nvSpPr>
          <p:spPr>
            <a:xfrm>
              <a:off x="10814448" y="3346869"/>
              <a:ext cx="448105" cy="2905686"/>
            </a:xfrm>
            <a:custGeom>
              <a:avLst/>
              <a:gdLst>
                <a:gd name="connsiteX0" fmla="*/ 738909 w 738909"/>
                <a:gd name="connsiteY0" fmla="*/ 0 h 3225030"/>
                <a:gd name="connsiteX1" fmla="*/ 738909 w 738909"/>
                <a:gd name="connsiteY1" fmla="*/ 3225030 h 3225030"/>
                <a:gd name="connsiteX2" fmla="*/ 0 w 738909"/>
                <a:gd name="connsiteY2" fmla="*/ 3217333 h 32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909" h="3225030">
                  <a:moveTo>
                    <a:pt x="738909" y="0"/>
                  </a:moveTo>
                  <a:lnTo>
                    <a:pt x="738909" y="3225030"/>
                  </a:lnTo>
                  <a:lnTo>
                    <a:pt x="0" y="3217333"/>
                  </a:lnTo>
                </a:path>
              </a:pathLst>
            </a:cu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8" name="액자 128">
              <a:extLst>
                <a:ext uri="{FF2B5EF4-FFF2-40B4-BE49-F238E27FC236}">
                  <a16:creationId xmlns:a16="http://schemas.microsoft.com/office/drawing/2014/main" id="{12D79848-E395-4705-8DCE-51133DAC0183}"/>
                </a:ext>
              </a:extLst>
            </p:cNvPr>
            <p:cNvSpPr/>
            <p:nvPr/>
          </p:nvSpPr>
          <p:spPr bwMode="auto">
            <a:xfrm>
              <a:off x="2984879" y="4515955"/>
              <a:ext cx="1938314" cy="380946"/>
            </a:xfrm>
            <a:prstGeom prst="frame">
              <a:avLst>
                <a:gd name="adj1" fmla="val 8578"/>
              </a:avLst>
            </a:prstGeom>
            <a:solidFill>
              <a:srgbClr val="3A9C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3009" tIns="41505" rIns="83009" bIns="41505" anchor="ctr"/>
            <a:lstStyle/>
            <a:p>
              <a:pPr algn="ctr">
                <a:defRPr/>
              </a:pPr>
              <a:r>
                <a:rPr lang="ko-KR" altLang="en-US" sz="13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나눔바른고딕"/>
                </a:rPr>
                <a:t>수신처 접수</a:t>
              </a:r>
            </a:p>
          </p:txBody>
        </p:sp>
        <p:sp>
          <p:nvSpPr>
            <p:cNvPr id="119" name="액자 128">
              <a:extLst>
                <a:ext uri="{FF2B5EF4-FFF2-40B4-BE49-F238E27FC236}">
                  <a16:creationId xmlns:a16="http://schemas.microsoft.com/office/drawing/2014/main" id="{A04EC44B-B752-448A-8674-FD6342C4BABB}"/>
                </a:ext>
              </a:extLst>
            </p:cNvPr>
            <p:cNvSpPr/>
            <p:nvPr/>
          </p:nvSpPr>
          <p:spPr bwMode="auto">
            <a:xfrm>
              <a:off x="2984879" y="6050130"/>
              <a:ext cx="1938314" cy="380946"/>
            </a:xfrm>
            <a:prstGeom prst="frame">
              <a:avLst>
                <a:gd name="adj1" fmla="val 8578"/>
              </a:avLst>
            </a:prstGeom>
            <a:solidFill>
              <a:srgbClr val="3A9C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3009" tIns="41505" rIns="83009" bIns="41505" anchor="ctr"/>
            <a:lstStyle/>
            <a:p>
              <a:pPr algn="ctr">
                <a:defRPr/>
              </a:pPr>
              <a:r>
                <a:rPr lang="ko-KR" altLang="en-US" sz="13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나눔바른고딕"/>
                </a:rPr>
                <a:t>공문발송</a:t>
              </a:r>
            </a:p>
          </p:txBody>
        </p:sp>
        <p:sp>
          <p:nvSpPr>
            <p:cNvPr id="120" name="Rectangle 89">
              <a:extLst>
                <a:ext uri="{FF2B5EF4-FFF2-40B4-BE49-F238E27FC236}">
                  <a16:creationId xmlns:a16="http://schemas.microsoft.com/office/drawing/2014/main" id="{6F6A5584-A551-4527-8FE9-F897B8646C91}"/>
                </a:ext>
              </a:extLst>
            </p:cNvPr>
            <p:cNvSpPr/>
            <p:nvPr/>
          </p:nvSpPr>
          <p:spPr>
            <a:xfrm>
              <a:off x="7551212" y="2322228"/>
              <a:ext cx="69762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결재요청</a:t>
              </a:r>
              <a:endParaRPr lang="en-US" sz="9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1" name="Rectangle 138">
              <a:extLst>
                <a:ext uri="{FF2B5EF4-FFF2-40B4-BE49-F238E27FC236}">
                  <a16:creationId xmlns:a16="http://schemas.microsoft.com/office/drawing/2014/main" id="{29990734-F0FD-4973-97DC-54AF45F1AEEC}"/>
                </a:ext>
              </a:extLst>
            </p:cNvPr>
            <p:cNvSpPr/>
            <p:nvPr/>
          </p:nvSpPr>
          <p:spPr>
            <a:xfrm>
              <a:off x="7557624" y="3042194"/>
              <a:ext cx="684803" cy="238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임시저장</a:t>
              </a:r>
              <a:endParaRPr lang="en-US" sz="9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2" name="Rectangle 139">
              <a:extLst>
                <a:ext uri="{FF2B5EF4-FFF2-40B4-BE49-F238E27FC236}">
                  <a16:creationId xmlns:a16="http://schemas.microsoft.com/office/drawing/2014/main" id="{560B88BB-C885-42E6-84F2-C641A95F4BD8}"/>
                </a:ext>
              </a:extLst>
            </p:cNvPr>
            <p:cNvSpPr/>
            <p:nvPr/>
          </p:nvSpPr>
          <p:spPr>
            <a:xfrm>
              <a:off x="7564036" y="3710673"/>
              <a:ext cx="671979" cy="238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미리보기</a:t>
              </a:r>
              <a:endParaRPr lang="en-US" sz="9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3" name="Rectangle 140">
              <a:extLst>
                <a:ext uri="{FF2B5EF4-FFF2-40B4-BE49-F238E27FC236}">
                  <a16:creationId xmlns:a16="http://schemas.microsoft.com/office/drawing/2014/main" id="{722215FC-18A2-40CD-A447-FA0278A771E9}"/>
                </a:ext>
              </a:extLst>
            </p:cNvPr>
            <p:cNvSpPr/>
            <p:nvPr/>
          </p:nvSpPr>
          <p:spPr>
            <a:xfrm>
              <a:off x="8537266" y="3032427"/>
              <a:ext cx="991662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진행</a:t>
              </a:r>
              <a:endParaRPr lang="en-US" sz="10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EB4B64AB-65ED-44DC-8A4C-8DC4520DCEED}"/>
                </a:ext>
              </a:extLst>
            </p:cNvPr>
            <p:cNvSpPr/>
            <p:nvPr/>
          </p:nvSpPr>
          <p:spPr>
            <a:xfrm>
              <a:off x="8544900" y="1721184"/>
              <a:ext cx="536817" cy="511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Clr>
                  <a:schemeClr val="bg1"/>
                </a:buClr>
                <a:buSzPct val="80000"/>
                <a:buFont typeface="Arial"/>
                <a:buChar char="•"/>
              </a:pPr>
              <a:r>
                <a:rPr lang="ko-KR" altLang="en-US" sz="7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7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Clr>
                  <a:schemeClr val="bg1"/>
                </a:buClr>
                <a:buSzPct val="80000"/>
                <a:buFont typeface="Arial"/>
                <a:buChar char="•"/>
              </a:pPr>
              <a:r>
                <a:rPr lang="ko-KR" altLang="en-US" sz="7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7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lnSpc>
                  <a:spcPct val="90000"/>
                </a:lnSpc>
                <a:buClr>
                  <a:schemeClr val="bg1"/>
                </a:buClr>
                <a:buSzPct val="80000"/>
                <a:buFont typeface="Arial"/>
                <a:buChar char="•"/>
              </a:pPr>
              <a:r>
                <a:rPr lang="ko-KR" altLang="en-US" sz="7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7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lnSpc>
                  <a:spcPct val="90000"/>
                </a:lnSpc>
                <a:buClr>
                  <a:schemeClr val="bg1"/>
                </a:buClr>
                <a:buSzPct val="80000"/>
                <a:buFont typeface="Arial"/>
                <a:buChar char="•"/>
              </a:pPr>
              <a:r>
                <a:rPr lang="ko-KR" altLang="en-US" sz="7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endParaRPr lang="en-US" sz="7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5" name="Rectangle 100">
              <a:extLst>
                <a:ext uri="{FF2B5EF4-FFF2-40B4-BE49-F238E27FC236}">
                  <a16:creationId xmlns:a16="http://schemas.microsoft.com/office/drawing/2014/main" id="{8C4F6AFE-E90C-4FF0-958C-56B0B27C1477}"/>
                </a:ext>
              </a:extLst>
            </p:cNvPr>
            <p:cNvSpPr/>
            <p:nvPr/>
          </p:nvSpPr>
          <p:spPr>
            <a:xfrm>
              <a:off x="8464312" y="2010986"/>
              <a:ext cx="991661" cy="553998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>
                <a:buClr>
                  <a:schemeClr val="bg1"/>
                </a:buClr>
                <a:buSzPct val="80000"/>
              </a:pP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</a:t>
              </a:r>
              <a:r>
                <a:rPr lang="en-US" altLang="ko-KR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반려</a:t>
              </a:r>
              <a:r>
                <a:rPr lang="en-US" altLang="ko-KR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endParaRPr lang="en-US" altLang="ko-KR" sz="7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buClr>
                  <a:schemeClr val="bg1"/>
                </a:buClr>
                <a:buSzPct val="80000"/>
              </a:pP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회수</a:t>
              </a:r>
              <a:endParaRPr lang="en-US" altLang="ko-KR" sz="7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buClr>
                  <a:schemeClr val="bg1"/>
                </a:buClr>
                <a:buSzPct val="80000"/>
              </a:pP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부재 중 설정</a:t>
              </a:r>
              <a:endParaRPr lang="en-US" altLang="ko-KR" sz="7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buClr>
                  <a:schemeClr val="bg1"/>
                </a:buClr>
                <a:buSzPct val="80000"/>
              </a:pPr>
              <a:r>
                <a:rPr lang="ko-KR" altLang="en-US" sz="75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문서 수정</a:t>
              </a:r>
              <a:endParaRPr lang="en-US" sz="75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6" name="Rectangle 143">
              <a:extLst>
                <a:ext uri="{FF2B5EF4-FFF2-40B4-BE49-F238E27FC236}">
                  <a16:creationId xmlns:a16="http://schemas.microsoft.com/office/drawing/2014/main" id="{F759CE61-AEED-49C7-9B58-A8343610A97E}"/>
                </a:ext>
              </a:extLst>
            </p:cNvPr>
            <p:cNvSpPr/>
            <p:nvPr/>
          </p:nvSpPr>
          <p:spPr>
            <a:xfrm>
              <a:off x="6321139" y="6123338"/>
              <a:ext cx="56938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 err="1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공문함</a:t>
              </a:r>
              <a:endParaRPr lang="en-US" altLang="ko-KR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7" name="Rectangle 144">
              <a:extLst>
                <a:ext uri="{FF2B5EF4-FFF2-40B4-BE49-F238E27FC236}">
                  <a16:creationId xmlns:a16="http://schemas.microsoft.com/office/drawing/2014/main" id="{A69A2DE9-C76E-444F-A51D-686A26DC0C7E}"/>
                </a:ext>
              </a:extLst>
            </p:cNvPr>
            <p:cNvSpPr/>
            <p:nvPr/>
          </p:nvSpPr>
          <p:spPr>
            <a:xfrm>
              <a:off x="8786178" y="6067667"/>
              <a:ext cx="633507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대외문서</a:t>
              </a:r>
              <a:endParaRPr lang="en-US" altLang="ko-KR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발송신청</a:t>
              </a:r>
              <a:endParaRPr lang="en-US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8" name="Rectangle 145">
              <a:extLst>
                <a:ext uri="{FF2B5EF4-FFF2-40B4-BE49-F238E27FC236}">
                  <a16:creationId xmlns:a16="http://schemas.microsoft.com/office/drawing/2014/main" id="{57E38D4A-B9C9-40CB-A31D-EA9055C104DA}"/>
                </a:ext>
              </a:extLst>
            </p:cNvPr>
            <p:cNvSpPr/>
            <p:nvPr/>
          </p:nvSpPr>
          <p:spPr>
            <a:xfrm>
              <a:off x="6246199" y="4970856"/>
              <a:ext cx="9916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접수부서</a:t>
              </a:r>
              <a:endParaRPr lang="en-US" altLang="ko-KR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처리</a:t>
              </a:r>
              <a:endParaRPr lang="en-US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9" name="Rectangle 148">
              <a:extLst>
                <a:ext uri="{FF2B5EF4-FFF2-40B4-BE49-F238E27FC236}">
                  <a16:creationId xmlns:a16="http://schemas.microsoft.com/office/drawing/2014/main" id="{705EFD5F-4A48-4322-A2C5-7F6C1A8C0254}"/>
                </a:ext>
              </a:extLst>
            </p:cNvPr>
            <p:cNvSpPr/>
            <p:nvPr/>
          </p:nvSpPr>
          <p:spPr>
            <a:xfrm>
              <a:off x="7473869" y="4987905"/>
              <a:ext cx="9916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접수 기안</a:t>
              </a:r>
              <a:endParaRPr lang="en-US" altLang="ko-KR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결재자 지정</a:t>
              </a:r>
              <a:r>
                <a:rPr lang="en-US" altLang="ko-KR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:a16="http://schemas.microsoft.com/office/drawing/2014/main" id="{5C662E3E-ED7D-4876-8A9C-ABDB041635A3}"/>
                </a:ext>
              </a:extLst>
            </p:cNvPr>
            <p:cNvSpPr/>
            <p:nvPr/>
          </p:nvSpPr>
          <p:spPr>
            <a:xfrm>
              <a:off x="9788875" y="3493998"/>
              <a:ext cx="592134" cy="373966"/>
            </a:xfrm>
            <a:prstGeom prst="roundRect">
              <a:avLst/>
            </a:prstGeom>
            <a:solidFill>
              <a:srgbClr val="8EC4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ko-KR" altLang="en-US" sz="11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endParaRPr lang="en-US" sz="11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31" name="Straight Arrow Connector 75">
              <a:extLst>
                <a:ext uri="{FF2B5EF4-FFF2-40B4-BE49-F238E27FC236}">
                  <a16:creationId xmlns:a16="http://schemas.microsoft.com/office/drawing/2014/main" id="{A4B68B2B-5D18-4172-B301-5B04018E39CC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54" y="3165305"/>
              <a:ext cx="268510" cy="515676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9633D4B0-FE5D-4986-859C-25BC403726B2}"/>
                </a:ext>
              </a:extLst>
            </p:cNvPr>
            <p:cNvCxnSpPr>
              <a:cxnSpLocks/>
            </p:cNvCxnSpPr>
            <p:nvPr/>
          </p:nvCxnSpPr>
          <p:spPr>
            <a:xfrm>
              <a:off x="7305978" y="3168049"/>
              <a:ext cx="298866" cy="338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42E6C9E-340A-4FB1-B68F-1E75232839BA}"/>
                </a:ext>
              </a:extLst>
            </p:cNvPr>
            <p:cNvSpPr txBox="1"/>
            <p:nvPr/>
          </p:nvSpPr>
          <p:spPr>
            <a:xfrm>
              <a:off x="8427033" y="1921209"/>
              <a:ext cx="1261216" cy="736755"/>
            </a:xfrm>
            <a:prstGeom prst="wedgeRectCallout">
              <a:avLst>
                <a:gd name="adj1" fmla="val -22237"/>
                <a:gd name="adj2" fmla="val 8694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83009" tIns="41505" rIns="83009" bIns="41505">
              <a:spAutoFit/>
            </a:bodyPr>
            <a:lstStyle/>
            <a:p>
              <a:pPr marL="64851" indent="-64851"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승인</a:t>
              </a:r>
              <a:r>
                <a:rPr lang="en-US" altLang="ko-K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/</a:t>
              </a: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반려</a:t>
              </a:r>
              <a:r>
                <a:rPr lang="en-US" altLang="ko-K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/</a:t>
              </a: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전결</a:t>
              </a:r>
              <a:r>
                <a:rPr lang="en-US" altLang="ko-K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/</a:t>
              </a:r>
              <a:r>
                <a:rPr lang="ko-KR" altLang="en-US" sz="9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후결</a:t>
              </a:r>
              <a:endPara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  <a:cs typeface="Arial Unicode MS" pitchFamily="50" charset="-127"/>
              </a:endParaRPr>
            </a:p>
            <a:p>
              <a:pPr marL="64851" indent="-64851"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승인취소</a:t>
              </a:r>
              <a:endPara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  <a:cs typeface="Arial Unicode MS" pitchFamily="50" charset="-127"/>
              </a:endParaRPr>
            </a:p>
            <a:p>
              <a:pPr marL="64851" indent="-64851"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부재 중 설정</a:t>
              </a:r>
              <a:endPara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  <a:cs typeface="Arial Unicode MS" pitchFamily="50" charset="-127"/>
              </a:endParaRPr>
            </a:p>
            <a:p>
              <a:pPr marL="64851" indent="-64851"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결재선 수정</a:t>
              </a:r>
              <a:endPara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  <a:cs typeface="Arial Unicode MS" pitchFamily="50" charset="-127"/>
              </a:endParaRPr>
            </a:p>
            <a:p>
              <a:pPr marL="64851" indent="-64851"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 Unicode MS" pitchFamily="50" charset="-127"/>
                </a:rPr>
                <a:t>결재 문서 수정 </a:t>
              </a:r>
              <a:endParaRPr lang="en-US" altLang="ko-KR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  <a:cs typeface="Arial Unicode MS" pitchFamily="50" charset="-127"/>
              </a:endParaRPr>
            </a:p>
          </p:txBody>
        </p:sp>
        <p:sp>
          <p:nvSpPr>
            <p:cNvPr id="134" name="Snip Single Corner Rectangle 47">
              <a:extLst>
                <a:ext uri="{FF2B5EF4-FFF2-40B4-BE49-F238E27FC236}">
                  <a16:creationId xmlns:a16="http://schemas.microsoft.com/office/drawing/2014/main" id="{D94F3817-76A3-460E-A4A3-A6915B7D7D5C}"/>
                </a:ext>
              </a:extLst>
            </p:cNvPr>
            <p:cNvSpPr/>
            <p:nvPr/>
          </p:nvSpPr>
          <p:spPr>
            <a:xfrm>
              <a:off x="9899444" y="4949805"/>
              <a:ext cx="997280" cy="373966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ko-KR" altLang="en-US" sz="105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부서발신</a:t>
              </a:r>
              <a:endParaRPr 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5" name="Snip Single Corner Rectangle 47">
              <a:extLst>
                <a:ext uri="{FF2B5EF4-FFF2-40B4-BE49-F238E27FC236}">
                  <a16:creationId xmlns:a16="http://schemas.microsoft.com/office/drawing/2014/main" id="{9E53E4E2-55A6-4A1C-A306-1DBFE22E9F48}"/>
                </a:ext>
              </a:extLst>
            </p:cNvPr>
            <p:cNvSpPr/>
            <p:nvPr/>
          </p:nvSpPr>
          <p:spPr>
            <a:xfrm>
              <a:off x="8737893" y="5287365"/>
              <a:ext cx="822854" cy="345081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부서함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발신함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36" name="연결선: 꺾임 88">
              <a:extLst>
                <a:ext uri="{FF2B5EF4-FFF2-40B4-BE49-F238E27FC236}">
                  <a16:creationId xmlns:a16="http://schemas.microsoft.com/office/drawing/2014/main" id="{C32A8406-8CBC-40BB-BAB6-9D231CD7F8CC}"/>
                </a:ext>
              </a:extLst>
            </p:cNvPr>
            <p:cNvCxnSpPr>
              <a:cxnSpLocks/>
              <a:endCxn id="95" idx="0"/>
            </p:cNvCxnSpPr>
            <p:nvPr/>
          </p:nvCxnSpPr>
          <p:spPr>
            <a:xfrm rot="10800000">
              <a:off x="9552683" y="4842480"/>
              <a:ext cx="324746" cy="209834"/>
            </a:xfrm>
            <a:prstGeom prst="bentConnector3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연결선: 꺾임 89">
              <a:extLst>
                <a:ext uri="{FF2B5EF4-FFF2-40B4-BE49-F238E27FC236}">
                  <a16:creationId xmlns:a16="http://schemas.microsoft.com/office/drawing/2014/main" id="{0B5E8788-5D02-4827-A2EA-83A91B31E96D}"/>
                </a:ext>
              </a:extLst>
            </p:cNvPr>
            <p:cNvCxnSpPr>
              <a:cxnSpLocks/>
              <a:endCxn id="135" idx="0"/>
            </p:cNvCxnSpPr>
            <p:nvPr/>
          </p:nvCxnSpPr>
          <p:spPr>
            <a:xfrm rot="10800000" flipV="1">
              <a:off x="9560748" y="5261868"/>
              <a:ext cx="325399" cy="198037"/>
            </a:xfrm>
            <a:prstGeom prst="bentConnector3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 Box 57">
              <a:extLst>
                <a:ext uri="{FF2B5EF4-FFF2-40B4-BE49-F238E27FC236}">
                  <a16:creationId xmlns:a16="http://schemas.microsoft.com/office/drawing/2014/main" id="{487A074C-5552-478D-9B1B-310EB5AE5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0297" y="4661189"/>
              <a:ext cx="761332" cy="237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 Unicode MS" pitchFamily="50" charset="-127"/>
                </a:rPr>
                <a:t>수신 문서</a:t>
              </a:r>
            </a:p>
          </p:txBody>
        </p:sp>
        <p:sp>
          <p:nvSpPr>
            <p:cNvPr id="139" name="Text Box 57">
              <a:extLst>
                <a:ext uri="{FF2B5EF4-FFF2-40B4-BE49-F238E27FC236}">
                  <a16:creationId xmlns:a16="http://schemas.microsoft.com/office/drawing/2014/main" id="{58A61B9F-67E5-4394-A440-EF7475B4D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6486" y="5405244"/>
              <a:ext cx="761332" cy="237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 Unicode MS" pitchFamily="50" charset="-127"/>
                </a:rPr>
                <a:t>발송 문서</a:t>
              </a:r>
            </a:p>
          </p:txBody>
        </p:sp>
        <p:cxnSp>
          <p:nvCxnSpPr>
            <p:cNvPr id="140" name="연결선: 꺾임 92">
              <a:extLst>
                <a:ext uri="{FF2B5EF4-FFF2-40B4-BE49-F238E27FC236}">
                  <a16:creationId xmlns:a16="http://schemas.microsoft.com/office/drawing/2014/main" id="{3795EE6F-0CC8-4CEC-A81E-A613F4C50196}"/>
                </a:ext>
              </a:extLst>
            </p:cNvPr>
            <p:cNvCxnSpPr>
              <a:cxnSpLocks/>
              <a:stCxn id="95" idx="2"/>
              <a:endCxn id="129" idx="3"/>
            </p:cNvCxnSpPr>
            <p:nvPr/>
          </p:nvCxnSpPr>
          <p:spPr>
            <a:xfrm rot="10800000" flipV="1">
              <a:off x="8465531" y="4842479"/>
              <a:ext cx="264298" cy="33009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타원 140">
              <a:extLst>
                <a:ext uri="{FF2B5EF4-FFF2-40B4-BE49-F238E27FC236}">
                  <a16:creationId xmlns:a16="http://schemas.microsoft.com/office/drawing/2014/main" id="{CFBD5123-29BF-43E7-B0E5-10EFB52977D0}"/>
                </a:ext>
              </a:extLst>
            </p:cNvPr>
            <p:cNvSpPr/>
            <p:nvPr/>
          </p:nvSpPr>
          <p:spPr>
            <a:xfrm>
              <a:off x="4951316" y="5512024"/>
              <a:ext cx="1117934" cy="38094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2" name="Rectangle 145">
              <a:extLst>
                <a:ext uri="{FF2B5EF4-FFF2-40B4-BE49-F238E27FC236}">
                  <a16:creationId xmlns:a16="http://schemas.microsoft.com/office/drawing/2014/main" id="{3B5C4DB7-C600-4B81-ACEA-9A1EC32C2D9A}"/>
                </a:ext>
              </a:extLst>
            </p:cNvPr>
            <p:cNvSpPr/>
            <p:nvPr/>
          </p:nvSpPr>
          <p:spPr>
            <a:xfrm>
              <a:off x="5017261" y="5481998"/>
              <a:ext cx="9916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부서함</a:t>
              </a:r>
              <a:endParaRPr lang="en-US" altLang="ko-KR" sz="10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기안함</a:t>
              </a:r>
              <a:r>
                <a:rPr lang="en-US" altLang="ko-KR" sz="10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en-US" sz="10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3" name="Snip Single Corner Rectangle 49">
              <a:extLst>
                <a:ext uri="{FF2B5EF4-FFF2-40B4-BE49-F238E27FC236}">
                  <a16:creationId xmlns:a16="http://schemas.microsoft.com/office/drawing/2014/main" id="{F557667F-34C3-40AB-90CC-917587B2BFC6}"/>
                </a:ext>
              </a:extLst>
            </p:cNvPr>
            <p:cNvSpPr/>
            <p:nvPr/>
          </p:nvSpPr>
          <p:spPr>
            <a:xfrm>
              <a:off x="9839370" y="6047644"/>
              <a:ext cx="997280" cy="373966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44" name="Straight Arrow Connector 131">
              <a:extLst>
                <a:ext uri="{FF2B5EF4-FFF2-40B4-BE49-F238E27FC236}">
                  <a16:creationId xmlns:a16="http://schemas.microsoft.com/office/drawing/2014/main" id="{79C04AEB-B9E4-43F8-AF13-91939347347D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 flipH="1">
              <a:off x="9626536" y="6234627"/>
              <a:ext cx="212834" cy="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74BC982-5590-43F2-81D2-1CEB04FDE005}"/>
                </a:ext>
              </a:extLst>
            </p:cNvPr>
            <p:cNvSpPr/>
            <p:nvPr/>
          </p:nvSpPr>
          <p:spPr>
            <a:xfrm>
              <a:off x="9885448" y="6076631"/>
              <a:ext cx="909223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대외문서 양식 </a:t>
              </a:r>
              <a:endParaRPr lang="en-US" altLang="ko-KR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기안완료</a:t>
              </a:r>
              <a:endParaRPr lang="en-US" sz="9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6" name="Snip Single Corner Rectangle 49">
              <a:extLst>
                <a:ext uri="{FF2B5EF4-FFF2-40B4-BE49-F238E27FC236}">
                  <a16:creationId xmlns:a16="http://schemas.microsoft.com/office/drawing/2014/main" id="{AA0F42E3-96E9-440E-9209-40B14CD55F38}"/>
                </a:ext>
              </a:extLst>
            </p:cNvPr>
            <p:cNvSpPr/>
            <p:nvPr/>
          </p:nvSpPr>
          <p:spPr>
            <a:xfrm>
              <a:off x="7365112" y="6047644"/>
              <a:ext cx="997280" cy="373966"/>
            </a:xfrm>
            <a:prstGeom prst="snip1Rect">
              <a:avLst/>
            </a:prstGeom>
            <a:solidFill>
              <a:srgbClr val="3A9C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7" name="Rectangle 144">
              <a:extLst>
                <a:ext uri="{FF2B5EF4-FFF2-40B4-BE49-F238E27FC236}">
                  <a16:creationId xmlns:a16="http://schemas.microsoft.com/office/drawing/2014/main" id="{2F2ED118-9973-42A6-AACD-72B1A24958C9}"/>
                </a:ext>
              </a:extLst>
            </p:cNvPr>
            <p:cNvSpPr/>
            <p:nvPr/>
          </p:nvSpPr>
          <p:spPr>
            <a:xfrm>
              <a:off x="7572642" y="6117791"/>
              <a:ext cx="63992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9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발송</a:t>
              </a:r>
              <a:r>
                <a:rPr lang="ko-KR" altLang="en-US" sz="88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</a:t>
              </a:r>
              <a:endParaRPr lang="en-US" altLang="ko-KR" sz="88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48" name="Straight Arrow Connector 131">
              <a:extLst>
                <a:ext uri="{FF2B5EF4-FFF2-40B4-BE49-F238E27FC236}">
                  <a16:creationId xmlns:a16="http://schemas.microsoft.com/office/drawing/2014/main" id="{2D09A83B-2529-4AA4-BCD9-C8DB151D9E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2693" y="6252555"/>
              <a:ext cx="240594" cy="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44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DC3A9DE2-2078-4D91-909C-C34042A81B66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</a:p>
        </p:txBody>
      </p:sp>
      <p:sp>
        <p:nvSpPr>
          <p:cNvPr id="36" name="TextBox 83">
            <a:extLst>
              <a:ext uri="{FF2B5EF4-FFF2-40B4-BE49-F238E27FC236}">
                <a16:creationId xmlns:a16="http://schemas.microsoft.com/office/drawing/2014/main" id="{29EB084C-E002-4142-9B3D-8468533E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 문서함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B9A1003-D430-4A08-9722-2444B5284A6D}"/>
              </a:ext>
            </a:extLst>
          </p:cNvPr>
          <p:cNvGrpSpPr/>
          <p:nvPr/>
        </p:nvGrpSpPr>
        <p:grpSpPr>
          <a:xfrm>
            <a:off x="278948" y="2327645"/>
            <a:ext cx="3050081" cy="3657600"/>
            <a:chOff x="2536986" y="1562101"/>
            <a:chExt cx="3050081" cy="3657600"/>
          </a:xfrm>
        </p:grpSpPr>
        <p:sp>
          <p:nvSpPr>
            <p:cNvPr id="38" name="사각형 설명선 18">
              <a:extLst>
                <a:ext uri="{FF2B5EF4-FFF2-40B4-BE49-F238E27FC236}">
                  <a16:creationId xmlns:a16="http://schemas.microsoft.com/office/drawing/2014/main" id="{DA90353E-127B-4295-8E7A-BC2026644217}"/>
                </a:ext>
              </a:extLst>
            </p:cNvPr>
            <p:cNvSpPr/>
            <p:nvPr/>
          </p:nvSpPr>
          <p:spPr>
            <a:xfrm>
              <a:off x="2536986" y="1562101"/>
              <a:ext cx="3050081" cy="3657600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텍스트 개체 틀 297">
              <a:extLst>
                <a:ext uri="{FF2B5EF4-FFF2-40B4-BE49-F238E27FC236}">
                  <a16:creationId xmlns:a16="http://schemas.microsoft.com/office/drawing/2014/main" id="{C622C7A9-2819-4A8D-801F-0C378F405701}"/>
                </a:ext>
              </a:extLst>
            </p:cNvPr>
            <p:cNvSpPr txBox="1">
              <a:spLocks/>
            </p:cNvSpPr>
            <p:nvPr/>
          </p:nvSpPr>
          <p:spPr>
            <a:xfrm>
              <a:off x="2644688" y="1672867"/>
              <a:ext cx="2861473" cy="3432533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indent="-90488">
                <a:lnSpc>
                  <a:spcPts val="1700"/>
                </a:lnSpc>
                <a:spcBef>
                  <a:spcPct val="20000"/>
                </a:spcBef>
                <a:buSzPct val="80000"/>
                <a:buFont typeface="Wingdings" pitchFamily="2" charset="2"/>
                <a:buChar char="l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개인문서함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처리함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후결 구분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승인 처리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합의 처리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결재중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보류 처리된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후결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결재중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후결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처리된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indent="-90488">
                <a:lnSpc>
                  <a:spcPts val="1700"/>
                </a:lnSpc>
                <a:spcBef>
                  <a:spcPct val="20000"/>
                </a:spcBef>
                <a:buSzPct val="80000"/>
                <a:buFont typeface="Wingdings" pitchFamily="2" charset="2"/>
                <a:buChar char="l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부서함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조회자 소속부서 하위레벨 모든 부서 문서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indent="-90488">
                <a:lnSpc>
                  <a:spcPts val="1700"/>
                </a:lnSpc>
                <a:spcBef>
                  <a:spcPct val="20000"/>
                </a:spcBef>
                <a:buSzPct val="80000"/>
                <a:buFont typeface="Wingdings" pitchFamily="2" charset="2"/>
                <a:buChar char="l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부서함 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수신함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발신함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수신함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접수가 필요해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타부서로부터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수신한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발신함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타부서로 접수를 위한 발신한 문서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indent="-90488">
                <a:lnSpc>
                  <a:spcPts val="1700"/>
                </a:lnSpc>
                <a:spcBef>
                  <a:spcPct val="20000"/>
                </a:spcBef>
                <a:buSzPct val="80000"/>
                <a:buFont typeface="Wingdings" pitchFamily="2" charset="2"/>
                <a:buChar char="l"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전체현황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indent="-90488">
                <a:lnSpc>
                  <a:spcPts val="1700"/>
                </a:lnSpc>
                <a:spcBef>
                  <a:spcPct val="20000"/>
                </a:spcBef>
                <a:buSzPct val="80000"/>
                <a:buFont typeface="Wingdings" pitchFamily="2" charset="2"/>
                <a:buChar char="l"/>
              </a:pPr>
              <a:r>
                <a:rPr lang="ko-KR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결재칸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1/N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lvl="1" indent="-171450">
                <a:lnSpc>
                  <a:spcPts val="1700"/>
                </a:lnSpc>
                <a:spcBef>
                  <a:spcPct val="20000"/>
                </a:spcBef>
                <a:buFontTx/>
                <a:buChar char="-"/>
              </a:pP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합의칸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자동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1/N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40" name="그래픽 9">
            <a:extLst>
              <a:ext uri="{FF2B5EF4-FFF2-40B4-BE49-F238E27FC236}">
                <a16:creationId xmlns:a16="http://schemas.microsoft.com/office/drawing/2014/main" id="{288BAE3F-7DF5-48BB-A0DD-028052D79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2418" y="2237493"/>
            <a:ext cx="6309825" cy="376836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7E9B50-6C73-449E-B88E-F4B207A30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25" y="2617542"/>
            <a:ext cx="4748873" cy="2886141"/>
          </a:xfrm>
          <a:prstGeom prst="rect">
            <a:avLst/>
          </a:prstGeom>
        </p:spPr>
      </p:pic>
      <p:sp>
        <p:nvSpPr>
          <p:cNvPr id="44" name="자유형: 도형 5">
            <a:extLst>
              <a:ext uri="{FF2B5EF4-FFF2-40B4-BE49-F238E27FC236}">
                <a16:creationId xmlns:a16="http://schemas.microsoft.com/office/drawing/2014/main" id="{ECE6A2C7-B849-462D-A0FF-B8AE1EA86376}"/>
              </a:ext>
            </a:extLst>
          </p:cNvPr>
          <p:cNvSpPr/>
          <p:nvPr/>
        </p:nvSpPr>
        <p:spPr>
          <a:xfrm>
            <a:off x="4291225" y="1736985"/>
            <a:ext cx="1828800" cy="5288280"/>
          </a:xfrm>
          <a:custGeom>
            <a:avLst/>
            <a:gdLst>
              <a:gd name="connsiteX0" fmla="*/ 1828800 w 1828800"/>
              <a:gd name="connsiteY0" fmla="*/ 0 h 5288280"/>
              <a:gd name="connsiteX1" fmla="*/ 1828800 w 1828800"/>
              <a:gd name="connsiteY1" fmla="*/ 5288280 h 5288280"/>
              <a:gd name="connsiteX2" fmla="*/ 0 w 1828800"/>
              <a:gd name="connsiteY2" fmla="*/ 3649980 h 5288280"/>
              <a:gd name="connsiteX3" fmla="*/ 0 w 1828800"/>
              <a:gd name="connsiteY3" fmla="*/ 1767840 h 5288280"/>
              <a:gd name="connsiteX4" fmla="*/ 1828800 w 1828800"/>
              <a:gd name="connsiteY4" fmla="*/ 0 h 528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5288280">
                <a:moveTo>
                  <a:pt x="1828800" y="0"/>
                </a:moveTo>
                <a:lnTo>
                  <a:pt x="1828800" y="5288280"/>
                </a:lnTo>
                <a:lnTo>
                  <a:pt x="0" y="3649980"/>
                </a:lnTo>
                <a:lnTo>
                  <a:pt x="0" y="1767840"/>
                </a:lnTo>
                <a:lnTo>
                  <a:pt x="1828800" y="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1260E8-C4D9-4DAE-A25F-414A9A6D8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25" y="1746245"/>
            <a:ext cx="1546769" cy="52772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5" name="사각형: 둥근 모서리 13">
            <a:extLst>
              <a:ext uri="{FF2B5EF4-FFF2-40B4-BE49-F238E27FC236}">
                <a16:creationId xmlns:a16="http://schemas.microsoft.com/office/drawing/2014/main" id="{4B868C8F-32E5-4846-955A-BC4C85AA77C5}"/>
              </a:ext>
            </a:extLst>
          </p:cNvPr>
          <p:cNvSpPr/>
          <p:nvPr/>
        </p:nvSpPr>
        <p:spPr>
          <a:xfrm>
            <a:off x="6126334" y="2113484"/>
            <a:ext cx="1524804" cy="881116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430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83">
            <a:extLst>
              <a:ext uri="{FF2B5EF4-FFF2-40B4-BE49-F238E27FC236}">
                <a16:creationId xmlns:a16="http://schemas.microsoft.com/office/drawing/2014/main" id="{AFD49B52-3081-4A13-A197-2C8B121D5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결재선                                           의견                                          결재현황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제목 1">
            <a:extLst>
              <a:ext uri="{FF2B5EF4-FFF2-40B4-BE49-F238E27FC236}">
                <a16:creationId xmlns:a16="http://schemas.microsoft.com/office/drawing/2014/main" id="{1CCF6D90-03BE-4FB6-873E-343326B8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8" y="258921"/>
            <a:ext cx="1533183" cy="380398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사각형 설명선 18">
            <a:extLst>
              <a:ext uri="{FF2B5EF4-FFF2-40B4-BE49-F238E27FC236}">
                <a16:creationId xmlns:a16="http://schemas.microsoft.com/office/drawing/2014/main" id="{21F7D6F8-3D78-4FFB-B292-3F18B5245812}"/>
              </a:ext>
            </a:extLst>
          </p:cNvPr>
          <p:cNvSpPr/>
          <p:nvPr/>
        </p:nvSpPr>
        <p:spPr>
          <a:xfrm>
            <a:off x="278948" y="1508924"/>
            <a:ext cx="3251061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텍스트 개체 틀 297">
            <a:extLst>
              <a:ext uri="{FF2B5EF4-FFF2-40B4-BE49-F238E27FC236}">
                <a16:creationId xmlns:a16="http://schemas.microsoft.com/office/drawing/2014/main" id="{BACD82BD-6D6F-45A7-977C-DBE013800BDC}"/>
              </a:ext>
            </a:extLst>
          </p:cNvPr>
          <p:cNvSpPr txBox="1">
            <a:spLocks/>
          </p:cNvSpPr>
          <p:nvPr/>
        </p:nvSpPr>
        <p:spPr>
          <a:xfrm>
            <a:off x="386650" y="1624189"/>
            <a:ext cx="2668689" cy="169858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L="95250" indent="-95250" fontAlgn="auto">
              <a:lnSpc>
                <a:spcPts val="1700"/>
              </a:lnSpc>
              <a:spcBef>
                <a:spcPts val="400"/>
              </a:spcBef>
              <a:spcAft>
                <a:spcPts val="200"/>
              </a:spcAft>
              <a:buSzPct val="80000"/>
              <a:buFont typeface="Wingdings" pitchFamily="2" charset="2"/>
              <a:buChar char="l"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결재선 이름으로 지정</a:t>
            </a:r>
          </a:p>
          <a:p>
            <a:pPr marL="95250" lvl="1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조직도 창을 통한 지정도 가능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5250" marR="0" lvl="0" indent="-95250" fontAlgn="auto">
              <a:lnSpc>
                <a:spcPts val="1700"/>
              </a:lnSpc>
              <a:spcBef>
                <a:spcPts val="400"/>
              </a:spcBef>
              <a:spcAft>
                <a:spcPts val="2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결재 유형</a:t>
            </a:r>
          </a:p>
          <a:p>
            <a:pPr marL="266700" lvl="1" indent="-171450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합의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 순차진행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무순위결재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/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합의 후 결재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참조자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수신부서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회람</a:t>
            </a:r>
            <a:endParaRPr lang="en-US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FB80F7B-040C-4731-82F4-8A0D802A38AC}"/>
              </a:ext>
            </a:extLst>
          </p:cNvPr>
          <p:cNvGrpSpPr/>
          <p:nvPr/>
        </p:nvGrpSpPr>
        <p:grpSpPr>
          <a:xfrm>
            <a:off x="3530008" y="1508924"/>
            <a:ext cx="3253564" cy="5780830"/>
            <a:chOff x="5746912" y="1562101"/>
            <a:chExt cx="3253564" cy="5555264"/>
          </a:xfrm>
        </p:grpSpPr>
        <p:sp>
          <p:nvSpPr>
            <p:cNvPr id="47" name="사각형 설명선 18">
              <a:extLst>
                <a:ext uri="{FF2B5EF4-FFF2-40B4-BE49-F238E27FC236}">
                  <a16:creationId xmlns:a16="http://schemas.microsoft.com/office/drawing/2014/main" id="{CB62D6B3-139A-4107-8945-6697ACEE7821}"/>
                </a:ext>
              </a:extLst>
            </p:cNvPr>
            <p:cNvSpPr/>
            <p:nvPr/>
          </p:nvSpPr>
          <p:spPr>
            <a:xfrm>
              <a:off x="5746912" y="1562101"/>
              <a:ext cx="3253564" cy="5555264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텍스트 개체 틀 297">
              <a:extLst>
                <a:ext uri="{FF2B5EF4-FFF2-40B4-BE49-F238E27FC236}">
                  <a16:creationId xmlns:a16="http://schemas.microsoft.com/office/drawing/2014/main" id="{9D58A85A-5166-4889-840C-68213EBC0505}"/>
                </a:ext>
              </a:extLst>
            </p:cNvPr>
            <p:cNvSpPr txBox="1">
              <a:spLocks/>
            </p:cNvSpPr>
            <p:nvPr/>
          </p:nvSpPr>
          <p:spPr>
            <a:xfrm>
              <a:off x="5854613" y="1672868"/>
              <a:ext cx="2668689" cy="1632308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95250" marR="0" lvl="0" indent="-95250" fontAlgn="auto">
                <a:lnSpc>
                  <a:spcPts val="1700"/>
                </a:lnSpc>
                <a:spcBef>
                  <a:spcPts val="400"/>
                </a:spcBef>
                <a:spcAft>
                  <a:spcPts val="200"/>
                </a:spcAft>
                <a:buClrTx/>
                <a:buSzPct val="80000"/>
                <a:buFont typeface="Wingdings" pitchFamily="2" charset="2"/>
                <a:buChar char="l"/>
                <a:tabLst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결재문서 하단 추가 의견 항상 등록 가능</a:t>
              </a:r>
            </a:p>
            <a:p>
              <a:pPr marL="266700" lvl="1" indent="-171450">
                <a:lnSpc>
                  <a:spcPts val="1700"/>
                </a:lnSpc>
                <a:spcBef>
                  <a:spcPts val="200"/>
                </a:spcBef>
                <a:spcAft>
                  <a:spcPts val="100"/>
                </a:spcAft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처리 시 등록하지 못한 추가 의견 등록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lvl="1" indent="-171450">
                <a:lnSpc>
                  <a:spcPts val="1700"/>
                </a:lnSpc>
                <a:spcBef>
                  <a:spcPts val="200"/>
                </a:spcBef>
                <a:spcAft>
                  <a:spcPts val="100"/>
                </a:spcAft>
                <a:buFontTx/>
                <a:buChar char="-"/>
              </a:pP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기안자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사후 보고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lvl="1" indent="-171450">
                <a:lnSpc>
                  <a:spcPts val="1700"/>
                </a:lnSpc>
                <a:spcBef>
                  <a:spcPts val="200"/>
                </a:spcBef>
                <a:spcAft>
                  <a:spcPts val="100"/>
                </a:spcAft>
                <a:buFontTx/>
                <a:buChar char="-"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즉시 관련자에게 자동 알림 메일 발송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3A01BF72-A942-42FC-9F17-AFA12588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4690" y="4522930"/>
              <a:ext cx="3036573" cy="107777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50" name="사각형: 둥근 모서리 22">
              <a:extLst>
                <a:ext uri="{FF2B5EF4-FFF2-40B4-BE49-F238E27FC236}">
                  <a16:creationId xmlns:a16="http://schemas.microsoft.com/office/drawing/2014/main" id="{5333E82E-EB37-41D1-BC70-F037D9246D81}"/>
                </a:ext>
              </a:extLst>
            </p:cNvPr>
            <p:cNvSpPr/>
            <p:nvPr/>
          </p:nvSpPr>
          <p:spPr>
            <a:xfrm>
              <a:off x="5864931" y="5164697"/>
              <a:ext cx="3016090" cy="428525"/>
            </a:xfrm>
            <a:prstGeom prst="roundRect">
              <a:avLst>
                <a:gd name="adj" fmla="val 3757"/>
              </a:avLst>
            </a:prstGeom>
            <a:noFill/>
            <a:ln w="28575">
              <a:solidFill>
                <a:srgbClr val="FF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ACF8830B-E982-498F-A8FD-05D452DEFD28}"/>
              </a:ext>
            </a:extLst>
          </p:cNvPr>
          <p:cNvGrpSpPr/>
          <p:nvPr/>
        </p:nvGrpSpPr>
        <p:grpSpPr>
          <a:xfrm>
            <a:off x="6783180" y="1508924"/>
            <a:ext cx="3051013" cy="5780830"/>
            <a:chOff x="8947311" y="1562101"/>
            <a:chExt cx="3051013" cy="5555264"/>
          </a:xfrm>
        </p:grpSpPr>
        <p:sp>
          <p:nvSpPr>
            <p:cNvPr id="52" name="사각형 설명선 18">
              <a:extLst>
                <a:ext uri="{FF2B5EF4-FFF2-40B4-BE49-F238E27FC236}">
                  <a16:creationId xmlns:a16="http://schemas.microsoft.com/office/drawing/2014/main" id="{3D36C786-494B-4DDC-B2BA-2B5C818B1056}"/>
                </a:ext>
              </a:extLst>
            </p:cNvPr>
            <p:cNvSpPr/>
            <p:nvPr/>
          </p:nvSpPr>
          <p:spPr>
            <a:xfrm>
              <a:off x="8947311" y="1562101"/>
              <a:ext cx="3051013" cy="5555264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텍스트 개체 틀 297">
              <a:extLst>
                <a:ext uri="{FF2B5EF4-FFF2-40B4-BE49-F238E27FC236}">
                  <a16:creationId xmlns:a16="http://schemas.microsoft.com/office/drawing/2014/main" id="{9403132C-52DB-463F-B5D4-C8538EA0744F}"/>
                </a:ext>
              </a:extLst>
            </p:cNvPr>
            <p:cNvSpPr txBox="1">
              <a:spLocks/>
            </p:cNvSpPr>
            <p:nvPr/>
          </p:nvSpPr>
          <p:spPr>
            <a:xfrm>
              <a:off x="9055013" y="1672868"/>
              <a:ext cx="2668689" cy="1632308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95250" indent="-95250" fontAlgn="auto">
                <a:lnSpc>
                  <a:spcPts val="1700"/>
                </a:lnSpc>
                <a:spcBef>
                  <a:spcPts val="400"/>
                </a:spcBef>
                <a:spcAft>
                  <a:spcPts val="200"/>
                </a:spcAft>
                <a:buSzPct val="80000"/>
                <a:buFont typeface="Wingdings" pitchFamily="2" charset="2"/>
                <a:buChar char="l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결재현황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접수일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조회일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결재일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5250" indent="-95250" fontAlgn="auto">
                <a:lnSpc>
                  <a:spcPts val="1700"/>
                </a:lnSpc>
                <a:spcBef>
                  <a:spcPts val="400"/>
                </a:spcBef>
                <a:spcAft>
                  <a:spcPts val="200"/>
                </a:spcAft>
                <a:buSzPct val="80000"/>
                <a:buFont typeface="Wingdings" pitchFamily="2" charset="2"/>
                <a:buChar char="l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결재문서 이력조회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5250" lvl="1">
                <a:lnSpc>
                  <a:spcPts val="1700"/>
                </a:lnSpc>
                <a:spcBef>
                  <a:spcPts val="200"/>
                </a:spcBef>
                <a:spcAft>
                  <a:spcPts val="100"/>
                </a:spcAft>
              </a:pP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결재문서 조회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수정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배포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3E66AFCB-D32B-2155-954B-83F1262FE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5" y="5382874"/>
            <a:ext cx="3037176" cy="16014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1F41CD6-AC7A-AA98-8298-BD2934A84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45" y="3593651"/>
            <a:ext cx="2713552" cy="18054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7257A3F1-44F1-A817-9FD0-4A5F8A6910EC}"/>
              </a:ext>
            </a:extLst>
          </p:cNvPr>
          <p:cNvSpPr/>
          <p:nvPr/>
        </p:nvSpPr>
        <p:spPr>
          <a:xfrm>
            <a:off x="527050" y="5397500"/>
            <a:ext cx="2711450" cy="1365250"/>
          </a:xfrm>
          <a:custGeom>
            <a:avLst/>
            <a:gdLst>
              <a:gd name="connsiteX0" fmla="*/ 0 w 2711450"/>
              <a:gd name="connsiteY0" fmla="*/ 0 h 1365250"/>
              <a:gd name="connsiteX1" fmla="*/ 2711450 w 2711450"/>
              <a:gd name="connsiteY1" fmla="*/ 0 h 1365250"/>
              <a:gd name="connsiteX2" fmla="*/ 1244600 w 2711450"/>
              <a:gd name="connsiteY2" fmla="*/ 1365250 h 1365250"/>
              <a:gd name="connsiteX3" fmla="*/ 958850 w 2711450"/>
              <a:gd name="connsiteY3" fmla="*/ 1365250 h 1365250"/>
              <a:gd name="connsiteX4" fmla="*/ 0 w 27114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450" h="1365250">
                <a:moveTo>
                  <a:pt x="0" y="0"/>
                </a:moveTo>
                <a:lnTo>
                  <a:pt x="2711450" y="0"/>
                </a:lnTo>
                <a:lnTo>
                  <a:pt x="1244600" y="1365250"/>
                </a:lnTo>
                <a:lnTo>
                  <a:pt x="958850" y="13652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C3EA99-AEEB-DDA6-4F0B-0C0F403A8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525" y="3578038"/>
            <a:ext cx="2907600" cy="2287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784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83">
            <a:extLst>
              <a:ext uri="{FF2B5EF4-FFF2-40B4-BE49-F238E27FC236}">
                <a16:creationId xmlns:a16="http://schemas.microsoft.com/office/drawing/2014/main" id="{42C37CD8-89C6-48F5-A5E1-554152599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8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수정                                           결재취소                                       결재선 관리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6" name="제목 1">
            <a:extLst>
              <a:ext uri="{FF2B5EF4-FFF2-40B4-BE49-F238E27FC236}">
                <a16:creationId xmlns:a16="http://schemas.microsoft.com/office/drawing/2014/main" id="{C03A3418-C007-47ED-A167-6FAE0375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8" y="258921"/>
            <a:ext cx="1533183" cy="380398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7" name="사각형 설명선 18">
            <a:extLst>
              <a:ext uri="{FF2B5EF4-FFF2-40B4-BE49-F238E27FC236}">
                <a16:creationId xmlns:a16="http://schemas.microsoft.com/office/drawing/2014/main" id="{CD0D9501-3C87-4086-B2D4-A76CEEF5C62C}"/>
              </a:ext>
            </a:extLst>
          </p:cNvPr>
          <p:cNvSpPr/>
          <p:nvPr/>
        </p:nvSpPr>
        <p:spPr>
          <a:xfrm>
            <a:off x="278948" y="1508924"/>
            <a:ext cx="3251061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8" name="사각형 설명선 18">
            <a:extLst>
              <a:ext uri="{FF2B5EF4-FFF2-40B4-BE49-F238E27FC236}">
                <a16:creationId xmlns:a16="http://schemas.microsoft.com/office/drawing/2014/main" id="{5432C242-B594-4EB1-8276-FB3CE9636506}"/>
              </a:ext>
            </a:extLst>
          </p:cNvPr>
          <p:cNvSpPr/>
          <p:nvPr/>
        </p:nvSpPr>
        <p:spPr>
          <a:xfrm>
            <a:off x="3529615" y="1503265"/>
            <a:ext cx="3253564" cy="5786489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9" name="사각형 설명선 18">
            <a:extLst>
              <a:ext uri="{FF2B5EF4-FFF2-40B4-BE49-F238E27FC236}">
                <a16:creationId xmlns:a16="http://schemas.microsoft.com/office/drawing/2014/main" id="{B0C0759F-314D-4B5D-9199-5FC5587DA382}"/>
              </a:ext>
            </a:extLst>
          </p:cNvPr>
          <p:cNvSpPr/>
          <p:nvPr/>
        </p:nvSpPr>
        <p:spPr>
          <a:xfrm>
            <a:off x="6783180" y="1508924"/>
            <a:ext cx="3051013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0" name="텍스트 개체 틀 297">
            <a:extLst>
              <a:ext uri="{FF2B5EF4-FFF2-40B4-BE49-F238E27FC236}">
                <a16:creationId xmlns:a16="http://schemas.microsoft.com/office/drawing/2014/main" id="{EA7271E7-09C1-469E-B07D-1F552E7F168E}"/>
              </a:ext>
            </a:extLst>
          </p:cNvPr>
          <p:cNvSpPr txBox="1">
            <a:spLocks/>
          </p:cNvSpPr>
          <p:nvPr/>
        </p:nvSpPr>
        <p:spPr>
          <a:xfrm>
            <a:off x="489758" y="1860070"/>
            <a:ext cx="2740477" cy="86078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R="0" lvl="0"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문서수정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결재선수정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수신부서수정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참조자수정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R="0" lvl="0"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</a:p>
          <a:p>
            <a:pPr marL="95250" lvl="1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반려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결재패스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결재위임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1" name="텍스트 개체 틀 297">
            <a:extLst>
              <a:ext uri="{FF2B5EF4-FFF2-40B4-BE49-F238E27FC236}">
                <a16:creationId xmlns:a16="http://schemas.microsoft.com/office/drawing/2014/main" id="{4E781145-8D6A-4BBA-9F0B-9BED11FA2E47}"/>
              </a:ext>
            </a:extLst>
          </p:cNvPr>
          <p:cNvSpPr txBox="1">
            <a:spLocks/>
          </p:cNvSpPr>
          <p:nvPr/>
        </p:nvSpPr>
        <p:spPr>
          <a:xfrm>
            <a:off x="3767619" y="1772719"/>
            <a:ext cx="2868714" cy="86078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R="0" lvl="0"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기안취소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5725" marR="0" lvl="0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tabLst/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결재 문서 취소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(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완전삭제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R="0" lvl="0"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승인취소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2563" marR="0" lvl="0" indent="-9683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tabLst/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진행중인 문서 대상으로 결재 승인 후 승인 취소 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5" name="텍스트 개체 틀 297">
            <a:extLst>
              <a:ext uri="{FF2B5EF4-FFF2-40B4-BE49-F238E27FC236}">
                <a16:creationId xmlns:a16="http://schemas.microsoft.com/office/drawing/2014/main" id="{6A3CEF3E-90CD-4EB5-AEBD-3450BD47E058}"/>
              </a:ext>
            </a:extLst>
          </p:cNvPr>
          <p:cNvSpPr txBox="1">
            <a:spLocks/>
          </p:cNvSpPr>
          <p:nvPr/>
        </p:nvSpPr>
        <p:spPr>
          <a:xfrm>
            <a:off x="6931663" y="1745054"/>
            <a:ext cx="2740477" cy="86078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indent="-90488">
              <a:lnSpc>
                <a:spcPts val="1700"/>
              </a:lnSpc>
              <a:spcBef>
                <a:spcPts val="500"/>
              </a:spcBef>
              <a:spcAft>
                <a:spcPts val="100"/>
              </a:spcAft>
              <a:buSzPct val="80000"/>
              <a:buFont typeface="Wingdings" pitchFamily="2" charset="2"/>
              <a:buChar char="l"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결재선 관리</a:t>
            </a:r>
          </a:p>
          <a:p>
            <a:pPr marL="266700" lvl="1" indent="-171450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자주 사용하는 개인 결재선 관리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7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양식 별 결재선 사전 적용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ECBB4432-2044-4417-8FD7-A9EE4413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09" y="3000468"/>
            <a:ext cx="3049426" cy="924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046CE15-BE26-4658-9613-A298282E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1" y="3934708"/>
            <a:ext cx="971550" cy="1295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3" name="자유형: 도형 28">
            <a:extLst>
              <a:ext uri="{FF2B5EF4-FFF2-40B4-BE49-F238E27FC236}">
                <a16:creationId xmlns:a16="http://schemas.microsoft.com/office/drawing/2014/main" id="{D7434F01-E8FA-4BA7-92DF-50390C2E122E}"/>
              </a:ext>
            </a:extLst>
          </p:cNvPr>
          <p:cNvSpPr/>
          <p:nvPr/>
        </p:nvSpPr>
        <p:spPr>
          <a:xfrm>
            <a:off x="383497" y="3929461"/>
            <a:ext cx="3070225" cy="533954"/>
          </a:xfrm>
          <a:custGeom>
            <a:avLst/>
            <a:gdLst>
              <a:gd name="connsiteX0" fmla="*/ 0 w 2962275"/>
              <a:gd name="connsiteY0" fmla="*/ 742950 h 747713"/>
              <a:gd name="connsiteX1" fmla="*/ 0 w 2962275"/>
              <a:gd name="connsiteY1" fmla="*/ 0 h 747713"/>
              <a:gd name="connsiteX2" fmla="*/ 2962275 w 2962275"/>
              <a:gd name="connsiteY2" fmla="*/ 0 h 747713"/>
              <a:gd name="connsiteX3" fmla="*/ 1143000 w 2962275"/>
              <a:gd name="connsiteY3" fmla="*/ 747713 h 747713"/>
              <a:gd name="connsiteX4" fmla="*/ 0 w 2962275"/>
              <a:gd name="connsiteY4" fmla="*/ 742950 h 74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2275" h="747713">
                <a:moveTo>
                  <a:pt x="0" y="742950"/>
                </a:moveTo>
                <a:lnTo>
                  <a:pt x="0" y="0"/>
                </a:lnTo>
                <a:lnTo>
                  <a:pt x="2962275" y="0"/>
                </a:lnTo>
                <a:lnTo>
                  <a:pt x="1143000" y="747713"/>
                </a:lnTo>
                <a:lnTo>
                  <a:pt x="0" y="74295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자유형: 도형 37">
            <a:extLst>
              <a:ext uri="{FF2B5EF4-FFF2-40B4-BE49-F238E27FC236}">
                <a16:creationId xmlns:a16="http://schemas.microsoft.com/office/drawing/2014/main" id="{0416FDB6-2C94-42F9-88FD-BE8EF39ED4D4}"/>
              </a:ext>
            </a:extLst>
          </p:cNvPr>
          <p:cNvSpPr/>
          <p:nvPr/>
        </p:nvSpPr>
        <p:spPr>
          <a:xfrm flipV="1">
            <a:off x="383497" y="4929279"/>
            <a:ext cx="3073400" cy="449343"/>
          </a:xfrm>
          <a:custGeom>
            <a:avLst/>
            <a:gdLst>
              <a:gd name="connsiteX0" fmla="*/ 0 w 2962275"/>
              <a:gd name="connsiteY0" fmla="*/ 742950 h 747713"/>
              <a:gd name="connsiteX1" fmla="*/ 0 w 2962275"/>
              <a:gd name="connsiteY1" fmla="*/ 0 h 747713"/>
              <a:gd name="connsiteX2" fmla="*/ 2962275 w 2962275"/>
              <a:gd name="connsiteY2" fmla="*/ 0 h 747713"/>
              <a:gd name="connsiteX3" fmla="*/ 1143000 w 2962275"/>
              <a:gd name="connsiteY3" fmla="*/ 747713 h 747713"/>
              <a:gd name="connsiteX4" fmla="*/ 0 w 2962275"/>
              <a:gd name="connsiteY4" fmla="*/ 742950 h 74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2275" h="747713">
                <a:moveTo>
                  <a:pt x="0" y="742950"/>
                </a:moveTo>
                <a:lnTo>
                  <a:pt x="0" y="0"/>
                </a:lnTo>
                <a:lnTo>
                  <a:pt x="2962275" y="0"/>
                </a:lnTo>
                <a:lnTo>
                  <a:pt x="1143000" y="747713"/>
                </a:lnTo>
                <a:lnTo>
                  <a:pt x="0" y="74295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8FAF2343-3AEC-4A19-9C01-3F7D4087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0" y="5387043"/>
            <a:ext cx="3046842" cy="9300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9D9B829-1566-976B-2AC0-D098144F4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294" y="4089653"/>
            <a:ext cx="876422" cy="6763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327F84CA-F10F-4496-9CF4-0B226BA0E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870" y="2999965"/>
            <a:ext cx="3045716" cy="9269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4" name="자유형: 도형 14">
            <a:extLst>
              <a:ext uri="{FF2B5EF4-FFF2-40B4-BE49-F238E27FC236}">
                <a16:creationId xmlns:a16="http://schemas.microsoft.com/office/drawing/2014/main" id="{5AC8BD35-914E-40B5-AE65-141371A89244}"/>
              </a:ext>
            </a:extLst>
          </p:cNvPr>
          <p:cNvSpPr/>
          <p:nvPr/>
        </p:nvSpPr>
        <p:spPr>
          <a:xfrm>
            <a:off x="3664532" y="3923127"/>
            <a:ext cx="3053768" cy="839525"/>
          </a:xfrm>
          <a:custGeom>
            <a:avLst/>
            <a:gdLst>
              <a:gd name="connsiteX0" fmla="*/ 0 w 2959100"/>
              <a:gd name="connsiteY0" fmla="*/ 1206500 h 1212850"/>
              <a:gd name="connsiteX1" fmla="*/ 0 w 2959100"/>
              <a:gd name="connsiteY1" fmla="*/ 0 h 1212850"/>
              <a:gd name="connsiteX2" fmla="*/ 2959100 w 2959100"/>
              <a:gd name="connsiteY2" fmla="*/ 0 h 1212850"/>
              <a:gd name="connsiteX3" fmla="*/ 873125 w 2959100"/>
              <a:gd name="connsiteY3" fmla="*/ 1212850 h 1212850"/>
              <a:gd name="connsiteX4" fmla="*/ 0 w 2959100"/>
              <a:gd name="connsiteY4" fmla="*/ 120650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9100" h="1212850">
                <a:moveTo>
                  <a:pt x="0" y="1206500"/>
                </a:moveTo>
                <a:lnTo>
                  <a:pt x="0" y="0"/>
                </a:lnTo>
                <a:lnTo>
                  <a:pt x="2959100" y="0"/>
                </a:lnTo>
                <a:lnTo>
                  <a:pt x="873125" y="1212850"/>
                </a:lnTo>
                <a:lnTo>
                  <a:pt x="0" y="120650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A317CFC-F5CF-A1A6-BF4C-6266EC124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389" y="4858867"/>
            <a:ext cx="2672430" cy="23161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7" name="사각형: 둥근 모서리 40">
            <a:extLst>
              <a:ext uri="{FF2B5EF4-FFF2-40B4-BE49-F238E27FC236}">
                <a16:creationId xmlns:a16="http://schemas.microsoft.com/office/drawing/2014/main" id="{96B7DC26-86E7-4FA3-A29A-704C590E7DC5}"/>
              </a:ext>
            </a:extLst>
          </p:cNvPr>
          <p:cNvSpPr/>
          <p:nvPr/>
        </p:nvSpPr>
        <p:spPr>
          <a:xfrm>
            <a:off x="4250531" y="5195888"/>
            <a:ext cx="280988" cy="269082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사각형: 둥근 모서리 41">
            <a:extLst>
              <a:ext uri="{FF2B5EF4-FFF2-40B4-BE49-F238E27FC236}">
                <a16:creationId xmlns:a16="http://schemas.microsoft.com/office/drawing/2014/main" id="{D73520F2-E0C3-4EAF-A874-C02B5EE670A7}"/>
              </a:ext>
            </a:extLst>
          </p:cNvPr>
          <p:cNvSpPr/>
          <p:nvPr/>
        </p:nvSpPr>
        <p:spPr>
          <a:xfrm>
            <a:off x="4952999" y="6691313"/>
            <a:ext cx="528639" cy="225277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3157C4CA-09A3-41A3-9DBA-5096EAA4C3B5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4391025" y="5464970"/>
            <a:ext cx="585786" cy="1223876"/>
          </a:xfrm>
          <a:prstGeom prst="straightConnector1">
            <a:avLst/>
          </a:prstGeom>
          <a:ln w="28575">
            <a:solidFill>
              <a:srgbClr val="FFA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71C431CB-D48B-BB0C-16F0-5FF8C0FF6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826" y="2997557"/>
            <a:ext cx="2939888" cy="22837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026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D9B36913-08F4-4F26-83B4-DCDB3E641F37}"/>
              </a:ext>
            </a:extLst>
          </p:cNvPr>
          <p:cNvSpPr/>
          <p:nvPr/>
        </p:nvSpPr>
        <p:spPr>
          <a:xfrm>
            <a:off x="0" y="0"/>
            <a:ext cx="100584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BD38AAE-3EF6-4CFF-8164-AA0F76B3D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02336" y="0"/>
            <a:ext cx="9656064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BD8466-74CF-4E68-8960-47320D3C35D2}"/>
              </a:ext>
            </a:extLst>
          </p:cNvPr>
          <p:cNvSpPr txBox="1"/>
          <p:nvPr/>
        </p:nvSpPr>
        <p:spPr>
          <a:xfrm>
            <a:off x="1309755" y="2498854"/>
            <a:ext cx="1136850" cy="2052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소통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5F4AD-1005-4F9B-8AAD-D5B7E38B83C2}"/>
              </a:ext>
            </a:extLst>
          </p:cNvPr>
          <p:cNvSpPr txBox="1"/>
          <p:nvPr/>
        </p:nvSpPr>
        <p:spPr>
          <a:xfrm>
            <a:off x="808559" y="2498854"/>
            <a:ext cx="463588" cy="2052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01</a:t>
            </a:r>
          </a:p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02</a:t>
            </a:r>
          </a:p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03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293975" y="2498854"/>
            <a:ext cx="1832010" cy="2052100"/>
            <a:chOff x="3797409" y="2498854"/>
            <a:chExt cx="1832010" cy="20521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BC9495-64F6-4900-9055-47E51E328673}"/>
                </a:ext>
              </a:extLst>
            </p:cNvPr>
            <p:cNvSpPr txBox="1"/>
            <p:nvPr/>
          </p:nvSpPr>
          <p:spPr>
            <a:xfrm>
              <a:off x="4298605" y="2498854"/>
              <a:ext cx="1330814" cy="2052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ko-KR" altLang="en-US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모바일앱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2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강력한 보안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2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고객지원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905E55-3426-4346-892E-C531C252BF98}"/>
                </a:ext>
              </a:extLst>
            </p:cNvPr>
            <p:cNvSpPr txBox="1"/>
            <p:nvPr/>
          </p:nvSpPr>
          <p:spPr>
            <a:xfrm>
              <a:off x="3797409" y="2498854"/>
              <a:ext cx="463588" cy="2052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ko-KR" b="1" dirty="0">
                  <a:solidFill>
                    <a:srgbClr val="4275F4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04</a:t>
              </a:r>
            </a:p>
            <a:p>
              <a:pPr>
                <a:lnSpc>
                  <a:spcPct val="250000"/>
                </a:lnSpc>
              </a:pPr>
              <a:r>
                <a:rPr lang="en-US" altLang="ko-KR" b="1" dirty="0">
                  <a:solidFill>
                    <a:srgbClr val="4275F4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05</a:t>
              </a:r>
            </a:p>
            <a:p>
              <a:pPr>
                <a:lnSpc>
                  <a:spcPct val="250000"/>
                </a:lnSpc>
              </a:pPr>
              <a:r>
                <a:rPr lang="en-US" altLang="ko-KR" b="1" dirty="0">
                  <a:solidFill>
                    <a:srgbClr val="4275F4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06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874273" y="1448107"/>
            <a:ext cx="1655588" cy="88120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01992"/>
            <a:ext cx="1792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Contents</a:t>
            </a:r>
            <a:endParaRPr lang="ko-KR" altLang="en-US" sz="3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7351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5EA211F-2DFB-469B-A7A2-8186C1C2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8" y="258469"/>
            <a:ext cx="1533183" cy="380398"/>
          </a:xfrm>
        </p:spPr>
        <p:txBody>
          <a:bodyPr/>
          <a:lstStyle/>
          <a:p>
            <a:r>
              <a:rPr lang="ko-KR" altLang="en-US" dirty="0"/>
              <a:t>결재</a:t>
            </a:r>
          </a:p>
        </p:txBody>
      </p:sp>
      <p:sp>
        <p:nvSpPr>
          <p:cNvPr id="52" name="TextBox 83">
            <a:extLst>
              <a:ext uri="{FF2B5EF4-FFF2-40B4-BE49-F238E27FC236}">
                <a16:creationId xmlns:a16="http://schemas.microsoft.com/office/drawing/2014/main" id="{D3EACF52-7BA0-4350-8B75-72E31685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부서문서                                    검색                                            담당함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3" name="사각형 설명선 18">
            <a:extLst>
              <a:ext uri="{FF2B5EF4-FFF2-40B4-BE49-F238E27FC236}">
                <a16:creationId xmlns:a16="http://schemas.microsoft.com/office/drawing/2014/main" id="{F9A2F024-C733-4A9E-A844-BD50869A0CF6}"/>
              </a:ext>
            </a:extLst>
          </p:cNvPr>
          <p:cNvSpPr/>
          <p:nvPr/>
        </p:nvSpPr>
        <p:spPr>
          <a:xfrm>
            <a:off x="278948" y="1508924"/>
            <a:ext cx="3251061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4" name="사각형 설명선 18">
            <a:extLst>
              <a:ext uri="{FF2B5EF4-FFF2-40B4-BE49-F238E27FC236}">
                <a16:creationId xmlns:a16="http://schemas.microsoft.com/office/drawing/2014/main" id="{D33E6103-42E4-4260-81EA-322C32BB96E7}"/>
              </a:ext>
            </a:extLst>
          </p:cNvPr>
          <p:cNvSpPr/>
          <p:nvPr/>
        </p:nvSpPr>
        <p:spPr>
          <a:xfrm>
            <a:off x="3530008" y="1508924"/>
            <a:ext cx="3253564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사각형 설명선 18">
            <a:extLst>
              <a:ext uri="{FF2B5EF4-FFF2-40B4-BE49-F238E27FC236}">
                <a16:creationId xmlns:a16="http://schemas.microsoft.com/office/drawing/2014/main" id="{7F3AE553-3D1F-49E0-9308-6C2EA2B822B9}"/>
              </a:ext>
            </a:extLst>
          </p:cNvPr>
          <p:cNvSpPr/>
          <p:nvPr/>
        </p:nvSpPr>
        <p:spPr>
          <a:xfrm>
            <a:off x="6783180" y="1508924"/>
            <a:ext cx="3051013" cy="578083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2905A304-29DE-440D-97C6-552C59BE1294}"/>
              </a:ext>
            </a:extLst>
          </p:cNvPr>
          <p:cNvGrpSpPr/>
          <p:nvPr/>
        </p:nvGrpSpPr>
        <p:grpSpPr>
          <a:xfrm>
            <a:off x="378710" y="1749303"/>
            <a:ext cx="3049425" cy="2807741"/>
            <a:chOff x="2536987" y="1672868"/>
            <a:chExt cx="3049425" cy="2807741"/>
          </a:xfrm>
        </p:grpSpPr>
        <p:sp>
          <p:nvSpPr>
            <p:cNvPr id="57" name="텍스트 개체 틀 297">
              <a:extLst>
                <a:ext uri="{FF2B5EF4-FFF2-40B4-BE49-F238E27FC236}">
                  <a16:creationId xmlns:a16="http://schemas.microsoft.com/office/drawing/2014/main" id="{5CE6758D-EE12-4CBA-9AC1-70B2DCF20C01}"/>
                </a:ext>
              </a:extLst>
            </p:cNvPr>
            <p:cNvSpPr txBox="1">
              <a:spLocks/>
            </p:cNvSpPr>
            <p:nvPr/>
          </p:nvSpPr>
          <p:spPr>
            <a:xfrm>
              <a:off x="2636736" y="1672868"/>
              <a:ext cx="2868714" cy="1308457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indent="-90488">
                <a:lnSpc>
                  <a:spcPts val="1700"/>
                </a:lnSpc>
                <a:spcBef>
                  <a:spcPts val="100"/>
                </a:spcBef>
                <a:spcAft>
                  <a:spcPts val="100"/>
                </a:spcAft>
                <a:buSzPct val="80000"/>
                <a:buFont typeface="Wingdings" pitchFamily="2" charset="2"/>
                <a:buChar char="l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부서문서 소속 변경</a:t>
              </a:r>
            </a:p>
            <a:p>
              <a:pPr marL="95250" lvl="1">
                <a:lnSpc>
                  <a:spcPts val="1600"/>
                </a:lnSpc>
                <a:spcBef>
                  <a:spcPts val="200"/>
                </a:spcBef>
                <a:spcAft>
                  <a:spcPts val="100"/>
                </a:spcAft>
              </a:pP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 부서의 결재문서를 인수부서로 이관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R="0" lvl="0" indent="-90488">
                <a:lnSpc>
                  <a:spcPts val="1700"/>
                </a:lnSpc>
                <a:spcBef>
                  <a:spcPts val="100"/>
                </a:spcBef>
                <a:spcAft>
                  <a:spcPts val="100"/>
                </a:spcAft>
                <a:buClrTx/>
                <a:buSzPct val="80000"/>
                <a:buFont typeface="Wingdings" pitchFamily="2" charset="2"/>
                <a:buChar char="l"/>
                <a:tabLst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부서문서 권한 관리</a:t>
              </a:r>
            </a:p>
            <a:p>
              <a:pPr marL="95250" lvl="1">
                <a:lnSpc>
                  <a:spcPts val="1600"/>
                </a:lnSpc>
                <a:spcBef>
                  <a:spcPts val="200"/>
                </a:spcBef>
                <a:spcAft>
                  <a:spcPts val="100"/>
                </a:spcAft>
              </a:pP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특정 부서의 결재문서를 타 부서에 조회권한 부여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5250" lvl="1">
                <a:lnSpc>
                  <a:spcPts val="1600"/>
                </a:lnSpc>
                <a:spcBef>
                  <a:spcPts val="200"/>
                </a:spcBef>
                <a:spcAft>
                  <a:spcPts val="100"/>
                </a:spcAft>
              </a:pP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2BC4EFB5-300C-419D-867E-1FD0203EE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6987" y="3245652"/>
              <a:ext cx="3049425" cy="1234957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59" name="텍스트 개체 틀 297">
            <a:extLst>
              <a:ext uri="{FF2B5EF4-FFF2-40B4-BE49-F238E27FC236}">
                <a16:creationId xmlns:a16="http://schemas.microsoft.com/office/drawing/2014/main" id="{9EEC46AE-3F1F-4536-9A83-B4A3C090547B}"/>
              </a:ext>
            </a:extLst>
          </p:cNvPr>
          <p:cNvSpPr txBox="1">
            <a:spLocks/>
          </p:cNvSpPr>
          <p:nvPr/>
        </p:nvSpPr>
        <p:spPr>
          <a:xfrm>
            <a:off x="3735244" y="1749303"/>
            <a:ext cx="2868714" cy="130845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SzPct val="80000"/>
              <a:buFont typeface="Wingdings" pitchFamily="2" charset="2"/>
              <a:buChar char="l"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기간검색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항목 검색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상세 검색</a:t>
            </a: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기안자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문서번호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양식이름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첨부파일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본문검색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텍스트 개체 틀 297">
            <a:extLst>
              <a:ext uri="{FF2B5EF4-FFF2-40B4-BE49-F238E27FC236}">
                <a16:creationId xmlns:a16="http://schemas.microsoft.com/office/drawing/2014/main" id="{F314AA6B-2D79-4C5B-A6ED-5D737646843C}"/>
              </a:ext>
            </a:extLst>
          </p:cNvPr>
          <p:cNvSpPr txBox="1">
            <a:spLocks/>
          </p:cNvSpPr>
          <p:nvPr/>
        </p:nvSpPr>
        <p:spPr>
          <a:xfrm>
            <a:off x="6936651" y="1749303"/>
            <a:ext cx="2868714" cy="130845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R="0" lvl="0" indent="-90488">
              <a:lnSpc>
                <a:spcPts val="1700"/>
              </a:lnSpc>
              <a:spcBef>
                <a:spcPts val="100"/>
              </a:spcBef>
              <a:spcAft>
                <a:spcPts val="10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담당함</a:t>
            </a: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양식별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담당자 지정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담당 문서함에서 조회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관리자가 관리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실시간 적용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공유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회람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 처리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효과적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600"/>
              </a:lnSpc>
              <a:spcBef>
                <a:spcPts val="200"/>
              </a:spcBef>
              <a:spcAft>
                <a:spcPts val="100"/>
              </a:spcAft>
              <a:buFontTx/>
              <a:buChar char="-"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양식 업무 담당자들간 인수인계의 편리성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2" name="사각형: 둥근 모서리 24">
            <a:extLst>
              <a:ext uri="{FF2B5EF4-FFF2-40B4-BE49-F238E27FC236}">
                <a16:creationId xmlns:a16="http://schemas.microsoft.com/office/drawing/2014/main" id="{8B1B9E7D-B4EE-4D35-8128-B3A6BD80225E}"/>
              </a:ext>
            </a:extLst>
          </p:cNvPr>
          <p:cNvSpPr/>
          <p:nvPr/>
        </p:nvSpPr>
        <p:spPr>
          <a:xfrm>
            <a:off x="4417256" y="3361265"/>
            <a:ext cx="600038" cy="165602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사각형: 둥근 모서리 25">
            <a:extLst>
              <a:ext uri="{FF2B5EF4-FFF2-40B4-BE49-F238E27FC236}">
                <a16:creationId xmlns:a16="http://schemas.microsoft.com/office/drawing/2014/main" id="{EF7EBD9E-1372-40AB-97D9-CA8249EB6A0D}"/>
              </a:ext>
            </a:extLst>
          </p:cNvPr>
          <p:cNvSpPr/>
          <p:nvPr/>
        </p:nvSpPr>
        <p:spPr>
          <a:xfrm>
            <a:off x="5024476" y="3363645"/>
            <a:ext cx="338099" cy="774968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사각형: 둥근 모서리 26">
            <a:extLst>
              <a:ext uri="{FF2B5EF4-FFF2-40B4-BE49-F238E27FC236}">
                <a16:creationId xmlns:a16="http://schemas.microsoft.com/office/drawing/2014/main" id="{48B16764-143D-44AD-9E99-3633BC3A7C7C}"/>
              </a:ext>
            </a:extLst>
          </p:cNvPr>
          <p:cNvSpPr/>
          <p:nvPr/>
        </p:nvSpPr>
        <p:spPr>
          <a:xfrm>
            <a:off x="6294889" y="3361265"/>
            <a:ext cx="147391" cy="157163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42929E6-598D-4E36-AD9B-DCC4D89F3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4" b="562"/>
          <a:stretch/>
        </p:blipFill>
        <p:spPr>
          <a:xfrm>
            <a:off x="5312607" y="3492000"/>
            <a:ext cx="526218" cy="990000"/>
          </a:xfrm>
          <a:prstGeom prst="rect">
            <a:avLst/>
          </a:prstGeom>
          <a:ln w="22225">
            <a:solidFill>
              <a:srgbClr val="FFAF00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F00198F-97E7-2649-031E-9CF17C62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112" y="3316427"/>
            <a:ext cx="3040202" cy="16617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1EEF2E1-49F8-2404-F515-7DA56B96D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65" y="3553413"/>
            <a:ext cx="526218" cy="976172"/>
          </a:xfrm>
          <a:prstGeom prst="rect">
            <a:avLst/>
          </a:prstGeom>
          <a:ln w="25400">
            <a:solidFill>
              <a:srgbClr val="FFAF00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A3A7769-BE02-5CD9-9A41-C851A5400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378" y="3310768"/>
            <a:ext cx="2946102" cy="2673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6" name="사각형: 둥근 모서리 23">
            <a:extLst>
              <a:ext uri="{FF2B5EF4-FFF2-40B4-BE49-F238E27FC236}">
                <a16:creationId xmlns:a16="http://schemas.microsoft.com/office/drawing/2014/main" id="{DCD962A0-1ADD-4DCF-832D-0F29B3187151}"/>
              </a:ext>
            </a:extLst>
          </p:cNvPr>
          <p:cNvSpPr/>
          <p:nvPr/>
        </p:nvSpPr>
        <p:spPr>
          <a:xfrm>
            <a:off x="6844045" y="4522304"/>
            <a:ext cx="1133143" cy="283059"/>
          </a:xfrm>
          <a:prstGeom prst="roundRect">
            <a:avLst>
              <a:gd name="adj" fmla="val 3757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554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EDAC589-8983-7C0C-C232-567F70B7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6" y="3762986"/>
            <a:ext cx="2895137" cy="3433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126CB0C-76D6-E29C-D600-488F1E7D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0" y="1977789"/>
            <a:ext cx="5757118" cy="17285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PC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에서 관리하는 파일들을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서버에서 체계적인 문서함으로 관리하는 문서관리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(EDMS)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문서버전 갱신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중복 수정방지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 상세 이력 관리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 문서 별 조회 권한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11722CE-6446-414E-B3F2-69E4B1055DC2}"/>
              </a:ext>
            </a:extLst>
          </p:cNvPr>
          <p:cNvGrpSpPr/>
          <p:nvPr/>
        </p:nvGrpSpPr>
        <p:grpSpPr>
          <a:xfrm>
            <a:off x="6159407" y="1972538"/>
            <a:ext cx="3559014" cy="2657476"/>
            <a:chOff x="5826787" y="2207943"/>
            <a:chExt cx="3559014" cy="2657476"/>
          </a:xfrm>
        </p:grpSpPr>
        <p:sp>
          <p:nvSpPr>
            <p:cNvPr id="23" name="사각형 설명선 18">
              <a:extLst>
                <a:ext uri="{FF2B5EF4-FFF2-40B4-BE49-F238E27FC236}">
                  <a16:creationId xmlns:a16="http://schemas.microsoft.com/office/drawing/2014/main" id="{27B96787-468D-47C9-90ED-BEF53D93709D}"/>
                </a:ext>
              </a:extLst>
            </p:cNvPr>
            <p:cNvSpPr/>
            <p:nvPr/>
          </p:nvSpPr>
          <p:spPr>
            <a:xfrm>
              <a:off x="5826787" y="2207943"/>
              <a:ext cx="3559014" cy="2657476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11FF396C-6BFC-4555-988C-5EFC569112F8}"/>
                </a:ext>
              </a:extLst>
            </p:cNvPr>
            <p:cNvSpPr/>
            <p:nvPr/>
          </p:nvSpPr>
          <p:spPr>
            <a:xfrm>
              <a:off x="6459300" y="2303193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문서함 및 문서관리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5" name="텍스트 개체 틀 297">
              <a:extLst>
                <a:ext uri="{FF2B5EF4-FFF2-40B4-BE49-F238E27FC236}">
                  <a16:creationId xmlns:a16="http://schemas.microsoft.com/office/drawing/2014/main" id="{2328041C-A86F-4087-92E1-E06E6AAFCF7F}"/>
                </a:ext>
              </a:extLst>
            </p:cNvPr>
            <p:cNvSpPr txBox="1">
              <a:spLocks/>
            </p:cNvSpPr>
            <p:nvPr/>
          </p:nvSpPr>
          <p:spPr>
            <a:xfrm>
              <a:off x="5993211" y="2869122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다중 트리 무한대 문서함 생성 지원</a:t>
              </a:r>
            </a:p>
            <a:p>
              <a:pPr marL="266700" lvl="1" indent="-171450">
                <a:lnSpc>
                  <a:spcPts val="16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문서함 별 관리자 지정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 후 등록 관리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 작성자와 소유자 분리 관리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문서버전 관리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내문서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문서 별 보안등급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보존기간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조회권한 지정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문서에 대한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이력 관리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 버전 조회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Check-in, Check-out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기능으로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중복 수정 방지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 편집이 용이한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DHTML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에디터 지원</a:t>
              </a:r>
            </a:p>
          </p:txBody>
        </p:sp>
        <p:pic>
          <p:nvPicPr>
            <p:cNvPr id="26" name="그래픽 19">
              <a:extLst>
                <a:ext uri="{FF2B5EF4-FFF2-40B4-BE49-F238E27FC236}">
                  <a16:creationId xmlns:a16="http://schemas.microsoft.com/office/drawing/2014/main" id="{1D7D95FC-E806-44C1-AF3B-72924B3E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0419" y="2315570"/>
              <a:ext cx="384532" cy="427258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F8F12766-2D35-B877-99F6-3914B7C34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467" y="4051647"/>
            <a:ext cx="2601415" cy="3298894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F88F67A-34C3-6E6A-2DC8-732FD698E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922" y="4892758"/>
            <a:ext cx="3156733" cy="2457783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2751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898F48FD-860B-9274-B84C-F910626D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1" y="2028278"/>
            <a:ext cx="5666827" cy="33890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일정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임직원들의 </a:t>
            </a:r>
            <a:r>
              <a:rPr lang="ko-KR" altLang="en-US" sz="2000" b="1" spc="-7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업무일정을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웹에서 등록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공개일정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 조회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검색하는 관리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 등록 시 업무 참조자에게 알림 메일 발송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음력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윤달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반복설정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매월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매년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월간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자동 알림 설정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1D05E62-FFD4-4C5B-A026-FE414C27BE94}"/>
              </a:ext>
            </a:extLst>
          </p:cNvPr>
          <p:cNvGrpSpPr/>
          <p:nvPr/>
        </p:nvGrpSpPr>
        <p:grpSpPr>
          <a:xfrm>
            <a:off x="6146312" y="2028278"/>
            <a:ext cx="3559014" cy="2657476"/>
            <a:chOff x="2536987" y="4048124"/>
            <a:chExt cx="3559014" cy="2657476"/>
          </a:xfrm>
        </p:grpSpPr>
        <p:sp>
          <p:nvSpPr>
            <p:cNvPr id="16" name="사각형 설명선 18">
              <a:extLst>
                <a:ext uri="{FF2B5EF4-FFF2-40B4-BE49-F238E27FC236}">
                  <a16:creationId xmlns:a16="http://schemas.microsoft.com/office/drawing/2014/main" id="{74CB10A6-306D-4A90-9A09-D84077F4335F}"/>
                </a:ext>
              </a:extLst>
            </p:cNvPr>
            <p:cNvSpPr/>
            <p:nvPr/>
          </p:nvSpPr>
          <p:spPr>
            <a:xfrm>
              <a:off x="2536987" y="4048124"/>
              <a:ext cx="3559014" cy="2657476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2929B2F-DC01-4DB2-9177-6674B68FB2ED}"/>
                </a:ext>
              </a:extLst>
            </p:cNvPr>
            <p:cNvSpPr/>
            <p:nvPr/>
          </p:nvSpPr>
          <p:spPr>
            <a:xfrm>
              <a:off x="3169500" y="4143374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일정 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텍스트 개체 틀 297">
              <a:extLst>
                <a:ext uri="{FF2B5EF4-FFF2-40B4-BE49-F238E27FC236}">
                  <a16:creationId xmlns:a16="http://schemas.microsoft.com/office/drawing/2014/main" id="{9B3F4841-21FA-41EF-8EA5-1EFCC995FD6E}"/>
                </a:ext>
              </a:extLst>
            </p:cNvPr>
            <p:cNvSpPr txBox="1">
              <a:spLocks/>
            </p:cNvSpPr>
            <p:nvPr/>
          </p:nvSpPr>
          <p:spPr>
            <a:xfrm>
              <a:off x="2703411" y="4709303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간단한 팝업창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으로 신속한 일정 등록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일정 공개범위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공개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참여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설정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 등록 시 </a:t>
              </a:r>
              <a:r>
                <a:rPr lang="ko-KR" alt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업무참조자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대상으로 알림 메일 발송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 진행상태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예정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완료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체크</a:t>
              </a: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본인의 일정을 특정인에게  맡기는 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일임일정</a:t>
              </a:r>
              <a:endPara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월간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주간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일일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형태로 등록 일정 조회</a:t>
              </a: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기념일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사내 행사를 위한 기념일 관리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자동 알림 설정 기능</a:t>
              </a:r>
              <a:endPara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알림방식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지톡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,SMS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 택일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pic>
        <p:nvPicPr>
          <p:cNvPr id="8" name="그래픽 7">
            <a:extLst>
              <a:ext uri="{FF2B5EF4-FFF2-40B4-BE49-F238E27FC236}">
                <a16:creationId xmlns:a16="http://schemas.microsoft.com/office/drawing/2014/main" id="{BA805891-C505-4629-A96C-B3B366AE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589" y="3870960"/>
            <a:ext cx="1749347" cy="3537859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04CAFB2C-DF9D-4BFC-95C4-B9E39F78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8448" y="2133451"/>
            <a:ext cx="367522" cy="42877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D1BC88F-D0A9-1087-DB93-0EB3C7AA6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082" y="4556329"/>
            <a:ext cx="3202632" cy="236841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AA2379B-3CA0-EDCF-FB33-E057EE25F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32" y="3952550"/>
            <a:ext cx="1554460" cy="3364243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EF67DD6-94D6-4AF1-8E11-D648DE778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8714" y="3864609"/>
            <a:ext cx="1751724" cy="354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96756E-DA75-40C0-0170-3314A7EE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75" y="2966637"/>
            <a:ext cx="6298060" cy="40978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7F870F8-AB28-6C33-8D90-FF085B101EFE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3">
            <a:extLst>
              <a:ext uri="{FF2B5EF4-FFF2-40B4-BE49-F238E27FC236}">
                <a16:creationId xmlns:a16="http://schemas.microsoft.com/office/drawing/2014/main" id="{2C380BE8-91FD-ABEA-9F30-60F6B0A8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등록하고 관리하는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83">
            <a:extLst>
              <a:ext uri="{FF2B5EF4-FFF2-40B4-BE49-F238E27FC236}">
                <a16:creationId xmlns:a16="http://schemas.microsoft.com/office/drawing/2014/main" id="{E668A084-2EC6-6247-E0AF-BF514BBB0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10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등록해 놓으면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메인화면에서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오늘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확인할 수 있어 업무를 놓치는 일을 방지할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일정에서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할일에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체크를 하면 전체일정 달력에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할일이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표시됩니다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담당자를 지정해서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요청하며 담당자의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목록에도 자동으로 등록됩니다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확인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완료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보류로 상태를 관리할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등에서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할일로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스크랩이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E8EE73A7-292C-F2DF-2A8B-60B63A634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338" y="3802874"/>
            <a:ext cx="1749347" cy="3537859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E210B4E-4799-F1B7-B1E9-C456E19F4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6" y="3885477"/>
            <a:ext cx="1553338" cy="336181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05FC4E8-B332-C7C8-273D-1A7C71D23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6" y="3879325"/>
            <a:ext cx="1553338" cy="3361814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BC78251D-25B8-D2BA-F3B4-4A106A515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4997" y="3795010"/>
            <a:ext cx="1756276" cy="35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45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7228A9F-68E8-25AD-241C-2C3919B75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8" y="1978193"/>
            <a:ext cx="5162130" cy="19573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자원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예약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사내 공유가 필요한 다양한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비품이나 자원들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회의실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차량 등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대한 예약 관리기능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을 제공 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자원 등록 시 옵션 설정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예약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 후 예약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 자원 관리자 지정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자원 사용이력 관리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2357A52-639F-4308-84F1-06D559D60DAB}"/>
              </a:ext>
            </a:extLst>
          </p:cNvPr>
          <p:cNvGrpSpPr/>
          <p:nvPr/>
        </p:nvGrpSpPr>
        <p:grpSpPr>
          <a:xfrm>
            <a:off x="6008469" y="2698247"/>
            <a:ext cx="3600451" cy="2893371"/>
            <a:chOff x="8162925" y="2028824"/>
            <a:chExt cx="3600451" cy="2893371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D7D33CBE-49D1-4E4C-8CDF-BD6EFEAA73DD}"/>
                </a:ext>
              </a:extLst>
            </p:cNvPr>
            <p:cNvSpPr/>
            <p:nvPr/>
          </p:nvSpPr>
          <p:spPr>
            <a:xfrm>
              <a:off x="8162925" y="2028824"/>
              <a:ext cx="3600451" cy="2893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D2409B8-6D96-48E8-AA41-49BE28FAB098}"/>
                </a:ext>
              </a:extLst>
            </p:cNvPr>
            <p:cNvSpPr/>
            <p:nvPr/>
          </p:nvSpPr>
          <p:spPr>
            <a:xfrm>
              <a:off x="8900838" y="2248836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사내 자원 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텍스트 개체 틀 297">
              <a:extLst>
                <a:ext uri="{FF2B5EF4-FFF2-40B4-BE49-F238E27FC236}">
                  <a16:creationId xmlns:a16="http://schemas.microsoft.com/office/drawing/2014/main" id="{DD955C25-38B4-44CC-B19D-BF9D5B4D0FC8}"/>
                </a:ext>
              </a:extLst>
            </p:cNvPr>
            <p:cNvSpPr txBox="1">
              <a:spLocks/>
            </p:cNvSpPr>
            <p:nvPr/>
          </p:nvSpPr>
          <p:spPr>
            <a:xfrm>
              <a:off x="8434749" y="2814765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자원에 대한 무한대 분류 생성 및 권한 부여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11125" lvl="2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100000"/>
                <a:defRPr/>
              </a:pP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-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 조회 및 자원 등록에 대한 권한 설정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예약 또는 예약 승인자 관리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 예약 시 관리자에게 즉시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발송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전체 자원 예약현황 정보</a:t>
              </a: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제공</a:t>
              </a:r>
              <a:b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분류별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등록자원별 예약 현황 정보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자원이 차량인 경우 운행기록 추가 기능</a:t>
              </a:r>
            </a:p>
            <a:p>
              <a:pPr marL="171450" lvl="1" indent="-171450">
                <a:lnSpc>
                  <a:spcPts val="1400"/>
                </a:lnSpc>
                <a:spcBef>
                  <a:spcPts val="3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자원에 대한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이전 및 이력 관리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98CD5453-E47C-4362-BF49-207067B6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7506" y="2956887"/>
            <a:ext cx="371475" cy="3714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91A51E3-78E9-165B-6E73-837787753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97" y="3942460"/>
            <a:ext cx="5162130" cy="32446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8991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5032693-1C8B-1B21-BC55-94D02EDA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8" y="4183419"/>
            <a:ext cx="4819378" cy="18141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BDED590-1F03-74F9-6230-8AD7CCF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7" y="6084219"/>
            <a:ext cx="4819378" cy="10822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파일함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사용자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PC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에 저장된 파일을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에 저장하여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공유와 보안 유지기능을 제공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 이력관리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THE GWARE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 메뉴와 연동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 첨부 및 복사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다중 다운로드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업로드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00EBD9E-D01D-4788-8287-54FA60158D16}"/>
              </a:ext>
            </a:extLst>
          </p:cNvPr>
          <p:cNvGrpSpPr/>
          <p:nvPr/>
        </p:nvGrpSpPr>
        <p:grpSpPr>
          <a:xfrm>
            <a:off x="804715" y="2446800"/>
            <a:ext cx="4223465" cy="1304519"/>
            <a:chOff x="7038343" y="818285"/>
            <a:chExt cx="4223465" cy="1304519"/>
          </a:xfrm>
        </p:grpSpPr>
        <p:sp>
          <p:nvSpPr>
            <p:cNvPr id="23" name="사각형: 둥근 모서리 16">
              <a:extLst>
                <a:ext uri="{FF2B5EF4-FFF2-40B4-BE49-F238E27FC236}">
                  <a16:creationId xmlns:a16="http://schemas.microsoft.com/office/drawing/2014/main" id="{DAC4D289-6A14-4EE3-A6F0-5C3C224D95D1}"/>
                </a:ext>
              </a:extLst>
            </p:cNvPr>
            <p:cNvSpPr/>
            <p:nvPr/>
          </p:nvSpPr>
          <p:spPr>
            <a:xfrm>
              <a:off x="8609968" y="818285"/>
              <a:ext cx="1108309" cy="1304519"/>
            </a:xfrm>
            <a:prstGeom prst="roundRect">
              <a:avLst>
                <a:gd name="adj" fmla="val 203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ts val="1200"/>
                </a:lnSpc>
                <a:buSzPct val="90000"/>
              </a:pPr>
              <a:endParaRPr lang="ko-KR" altLang="en-US" sz="7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4" name="그래픽 22">
              <a:extLst>
                <a:ext uri="{FF2B5EF4-FFF2-40B4-BE49-F238E27FC236}">
                  <a16:creationId xmlns:a16="http://schemas.microsoft.com/office/drawing/2014/main" id="{8C662FE8-4E29-40F6-9C85-4FA2CFF2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1141" y="1321222"/>
              <a:ext cx="169494" cy="308170"/>
            </a:xfrm>
            <a:prstGeom prst="rect">
              <a:avLst/>
            </a:prstGeom>
          </p:spPr>
        </p:pic>
        <p:sp>
          <p:nvSpPr>
            <p:cNvPr id="25" name="사각형: 둥근 모서리 23">
              <a:extLst>
                <a:ext uri="{FF2B5EF4-FFF2-40B4-BE49-F238E27FC236}">
                  <a16:creationId xmlns:a16="http://schemas.microsoft.com/office/drawing/2014/main" id="{BC2FF20E-97FE-462F-9DAB-348798C6C445}"/>
                </a:ext>
              </a:extLst>
            </p:cNvPr>
            <p:cNvSpPr/>
            <p:nvPr/>
          </p:nvSpPr>
          <p:spPr>
            <a:xfrm>
              <a:off x="7038343" y="155976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공유함</a:t>
              </a:r>
            </a:p>
          </p:txBody>
        </p:sp>
        <p:sp>
          <p:nvSpPr>
            <p:cNvPr id="26" name="사각형: 둥근 모서리 24">
              <a:extLst>
                <a:ext uri="{FF2B5EF4-FFF2-40B4-BE49-F238E27FC236}">
                  <a16:creationId xmlns:a16="http://schemas.microsoft.com/office/drawing/2014/main" id="{4D6CE5EA-8603-49A7-B4A1-3EB9A2DF1F9B}"/>
                </a:ext>
              </a:extLst>
            </p:cNvPr>
            <p:cNvSpPr/>
            <p:nvPr/>
          </p:nvSpPr>
          <p:spPr>
            <a:xfrm>
              <a:off x="7038343" y="108351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개인함</a:t>
              </a:r>
            </a:p>
          </p:txBody>
        </p:sp>
        <p:pic>
          <p:nvPicPr>
            <p:cNvPr id="27" name="그래픽 33">
              <a:extLst>
                <a:ext uri="{FF2B5EF4-FFF2-40B4-BE49-F238E27FC236}">
                  <a16:creationId xmlns:a16="http://schemas.microsoft.com/office/drawing/2014/main" id="{01403652-9A39-4D6D-9EC2-EB393BDCF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07610" y="1321222"/>
              <a:ext cx="169494" cy="308170"/>
            </a:xfrm>
            <a:prstGeom prst="rect">
              <a:avLst/>
            </a:prstGeom>
          </p:spPr>
        </p:pic>
        <p:sp>
          <p:nvSpPr>
            <p:cNvPr id="28" name="사각형: 둥근 모서리 34">
              <a:extLst>
                <a:ext uri="{FF2B5EF4-FFF2-40B4-BE49-F238E27FC236}">
                  <a16:creationId xmlns:a16="http://schemas.microsoft.com/office/drawing/2014/main" id="{FF4717BF-8F30-47B7-B83A-D7B5C1478475}"/>
                </a:ext>
              </a:extLst>
            </p:cNvPr>
            <p:cNvSpPr/>
            <p:nvPr/>
          </p:nvSpPr>
          <p:spPr>
            <a:xfrm>
              <a:off x="10153499" y="1294535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r>
                <a:rPr lang="en-US" altLang="ko-KR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등</a:t>
              </a:r>
              <a:endPara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첨부파일</a:t>
              </a:r>
            </a:p>
          </p:txBody>
        </p:sp>
        <p:sp>
          <p:nvSpPr>
            <p:cNvPr id="29" name="사각형: 둥근 모서리 35">
              <a:extLst>
                <a:ext uri="{FF2B5EF4-FFF2-40B4-BE49-F238E27FC236}">
                  <a16:creationId xmlns:a16="http://schemas.microsoft.com/office/drawing/2014/main" id="{29DEEB85-828D-4CCD-ADE6-52DC5B046EA1}"/>
                </a:ext>
              </a:extLst>
            </p:cNvPr>
            <p:cNvSpPr/>
            <p:nvPr/>
          </p:nvSpPr>
          <p:spPr>
            <a:xfrm>
              <a:off x="10153499" y="818285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 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PC</a:t>
              </a:r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사각형: 둥근 모서리 36">
              <a:extLst>
                <a:ext uri="{FF2B5EF4-FFF2-40B4-BE49-F238E27FC236}">
                  <a16:creationId xmlns:a16="http://schemas.microsoft.com/office/drawing/2014/main" id="{025B7AB6-B53C-44F0-9F77-4AD3CA8944EA}"/>
                </a:ext>
              </a:extLst>
            </p:cNvPr>
            <p:cNvSpPr/>
            <p:nvPr/>
          </p:nvSpPr>
          <p:spPr>
            <a:xfrm>
              <a:off x="10153499" y="176126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endPara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이력관리</a:t>
              </a: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C0FDAFE7-F491-43EC-9887-E2A94A49A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6999" y="865914"/>
              <a:ext cx="1072690" cy="1213672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3B48523-8B90-4B48-B2F0-7C68B12A4BB5}"/>
              </a:ext>
            </a:extLst>
          </p:cNvPr>
          <p:cNvGrpSpPr/>
          <p:nvPr/>
        </p:nvGrpSpPr>
        <p:grpSpPr>
          <a:xfrm>
            <a:off x="5778993" y="2337979"/>
            <a:ext cx="3600451" cy="2893371"/>
            <a:chOff x="8162925" y="2028824"/>
            <a:chExt cx="3600451" cy="2893371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7D33CBE-49D1-4E4C-8CDF-BD6EFEAA73DD}"/>
                </a:ext>
              </a:extLst>
            </p:cNvPr>
            <p:cNvSpPr/>
            <p:nvPr/>
          </p:nvSpPr>
          <p:spPr>
            <a:xfrm>
              <a:off x="8162925" y="2028824"/>
              <a:ext cx="3600451" cy="2893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A7C6794-F6A6-48FF-8328-BEEEEC1020F8}"/>
                </a:ext>
              </a:extLst>
            </p:cNvPr>
            <p:cNvSpPr/>
            <p:nvPr/>
          </p:nvSpPr>
          <p:spPr>
            <a:xfrm>
              <a:off x="8900838" y="2261659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파일함</a:t>
              </a: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텍스트 개체 틀 297">
              <a:extLst>
                <a:ext uri="{FF2B5EF4-FFF2-40B4-BE49-F238E27FC236}">
                  <a16:creationId xmlns:a16="http://schemas.microsoft.com/office/drawing/2014/main" id="{63A4E6F4-AF00-4AEA-930E-891806E5A8DE}"/>
                </a:ext>
              </a:extLst>
            </p:cNvPr>
            <p:cNvSpPr txBox="1">
              <a:spLocks/>
            </p:cNvSpPr>
            <p:nvPr/>
          </p:nvSpPr>
          <p:spPr>
            <a:xfrm>
              <a:off x="8434749" y="2827588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브라우저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상에서 파일을 관리하는 기능</a:t>
              </a:r>
              <a:b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개인폴더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공유폴더로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구분하여 제공</a:t>
              </a: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다단계트리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무한대 공유함 폴더 생성</a:t>
              </a:r>
              <a:b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폴더별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조회권한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),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관리권한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설정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그룹웨어 메뉴들과 ‘</a:t>
              </a:r>
              <a:r>
                <a:rPr lang="ko-KR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웹폴더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연계 기능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다중 업로드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(ActiveX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방식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현재 위치 표시 및 현재 용량 표시</a:t>
              </a:r>
            </a:p>
          </p:txBody>
        </p:sp>
      </p:grpSp>
      <p:pic>
        <p:nvPicPr>
          <p:cNvPr id="39" name="그래픽 38">
            <a:extLst>
              <a:ext uri="{FF2B5EF4-FFF2-40B4-BE49-F238E27FC236}">
                <a16:creationId xmlns:a16="http://schemas.microsoft.com/office/drawing/2014/main" id="{37118816-4AC2-412C-B329-6C811A8B0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7547" y="2612617"/>
            <a:ext cx="476050" cy="39141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D6D7156-356C-8EE4-AB2B-E1C62E694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383" y="5327536"/>
            <a:ext cx="3035402" cy="1836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603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소통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08AF81BB-8CC2-4E2B-A311-FB9BAB405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7807" y="3613400"/>
            <a:ext cx="4981128" cy="415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87F99-DD00-4CA2-8346-57D4A64493D5}"/>
              </a:ext>
            </a:extLst>
          </p:cNvPr>
          <p:cNvSpPr txBox="1"/>
          <p:nvPr/>
        </p:nvSpPr>
        <p:spPr>
          <a:xfrm>
            <a:off x="814565" y="2395537"/>
            <a:ext cx="2109873" cy="420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승인메일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옵션</a:t>
            </a:r>
            <a:r>
              <a: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주소록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근태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55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  <a:endParaRPr lang="en-US" altLang="ko-KR" sz="1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28D008C-34B7-FF1F-BEC6-A9174DFC9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697" y="3782136"/>
            <a:ext cx="4643131" cy="2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36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A02E9B7-C5F7-1871-4F7F-359D400D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1" y="2066207"/>
            <a:ext cx="7360472" cy="427771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C5CD013-1442-DCA2-0243-A639BAF34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582362"/>
            <a:ext cx="4719823" cy="3606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 그룹웨어 솔루션 중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유일한 자체개발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(2002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메일엔진 보유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고객사 영업업무의 메일 의존 중요도에 따라 제조업체에서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선택하는 중요 이유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EFDE0F0-B211-4E6B-9FFE-9CB81C1B3F69}"/>
              </a:ext>
            </a:extLst>
          </p:cNvPr>
          <p:cNvSpPr/>
          <p:nvPr/>
        </p:nvSpPr>
        <p:spPr>
          <a:xfrm>
            <a:off x="1410009" y="4050983"/>
            <a:ext cx="401587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772ED43-BDB2-44F6-8E0C-71471D86A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907" y="4012883"/>
            <a:ext cx="348737" cy="201614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AA412CE9-7D58-4ADA-BB1D-CA264787E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5831" y="2811176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58E81EA-1EC4-9CD2-F53F-57DB1440B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72" y="2901950"/>
            <a:ext cx="1753525" cy="3795067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B936DCCD-C0A3-46B4-8FB2-7D9A2ABD7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03164" y="2804847"/>
            <a:ext cx="1965706" cy="39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4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10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’02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년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.NET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기반 메일엔진을 자체 개발하여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국내외 시장에서 다녀간 구축 경험으로 안정성을 검증 받았습니다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2005127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전자우편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사용자가 내부 임직원 또는 외부인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거래처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지인 등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 의사소통을 하기 위한 통신 수단 기능을 제공합니다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8734642-6D95-4F14-B2CC-B3DA82E9DB78}"/>
              </a:ext>
            </a:extLst>
          </p:cNvPr>
          <p:cNvGrpSpPr/>
          <p:nvPr/>
        </p:nvGrpSpPr>
        <p:grpSpPr>
          <a:xfrm>
            <a:off x="314091" y="2656785"/>
            <a:ext cx="4763231" cy="4299078"/>
            <a:chOff x="1038067" y="1721500"/>
            <a:chExt cx="4763231" cy="4299078"/>
          </a:xfrm>
        </p:grpSpPr>
        <p:sp>
          <p:nvSpPr>
            <p:cNvPr id="14" name="사각형 설명선 10">
              <a:extLst>
                <a:ext uri="{FF2B5EF4-FFF2-40B4-BE49-F238E27FC236}">
                  <a16:creationId xmlns:a16="http://schemas.microsoft.com/office/drawing/2014/main" id="{89102985-337E-4EA5-8414-D3DD75A0DE34}"/>
                </a:ext>
              </a:extLst>
            </p:cNvPr>
            <p:cNvSpPr/>
            <p:nvPr/>
          </p:nvSpPr>
          <p:spPr>
            <a:xfrm>
              <a:off x="1038067" y="1721500"/>
              <a:ext cx="4763231" cy="4299078"/>
            </a:xfrm>
            <a:prstGeom prst="wedgeRectCallout">
              <a:avLst>
                <a:gd name="adj1" fmla="val -26365"/>
                <a:gd name="adj2" fmla="val -49094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2D589A1-EAB2-40BB-91E9-A0B7AC219CCA}"/>
                </a:ext>
              </a:extLst>
            </p:cNvPr>
            <p:cNvSpPr/>
            <p:nvPr/>
          </p:nvSpPr>
          <p:spPr>
            <a:xfrm>
              <a:off x="1206452" y="2479181"/>
              <a:ext cx="2900774" cy="2080945"/>
            </a:xfrm>
            <a:prstGeom prst="rect">
              <a:avLst/>
            </a:prstGeom>
          </p:spPr>
          <p:txBody>
            <a:bodyPr wrap="square" lIns="36000" tIns="36000" rIns="36000" bIns="36000" anchor="ctr">
              <a:spAutoFit/>
            </a:bodyPr>
            <a:lstStyle/>
            <a:p>
              <a:pPr marL="190500" lvl="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’02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년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.NET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기반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독자 개발 메일엔진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맑은 고딕 Semilight" panose="020B0502040204020203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b="1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무장애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 메일시스템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맑은 고딕 Semilight" panose="020B0502040204020203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윈도우 서비스 등록</a:t>
              </a: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(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자동 시작</a:t>
              </a: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)</a:t>
              </a: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메일엔진이 송수신 메일 처리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(DB)</a:t>
              </a: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메일 자동 삭제 처리를 통한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웹 부하 방지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맑은 고딕 Semilight" panose="020B0502040204020203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메일엔진과 그룹웨어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(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웹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)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가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일체형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인 제품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맑은 고딕 Semilight" panose="020B0502040204020203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</a:pP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그룹웨어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/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메일관련 </a:t>
              </a:r>
              <a:r>
                <a:rPr lang="ko-KR" altLang="en-US" sz="1100" b="1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원스톱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맑은 고딕 Semilight" panose="020B0502040204020203" pitchFamily="50" charset="-127"/>
                </a:rPr>
                <a:t> 기술 지원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맑은 고딕 Semilight" panose="020B0502040204020203" pitchFamily="50" charset="-127"/>
              </a:endParaRPr>
            </a:p>
          </p:txBody>
        </p:sp>
        <p:pic>
          <p:nvPicPr>
            <p:cNvPr id="20" name="그림 19" descr="메일서버.jpg">
              <a:extLst>
                <a:ext uri="{FF2B5EF4-FFF2-40B4-BE49-F238E27FC236}">
                  <a16:creationId xmlns:a16="http://schemas.microsoft.com/office/drawing/2014/main" id="{F9D85986-29A9-418C-AAA1-BD487AFF4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9775" y="4068635"/>
              <a:ext cx="1850310" cy="1814108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8536DBC-6307-4ECB-9F79-1CCCBF702B39}"/>
                </a:ext>
              </a:extLst>
            </p:cNvPr>
            <p:cNvSpPr/>
            <p:nvPr/>
          </p:nvSpPr>
          <p:spPr>
            <a:xfrm>
              <a:off x="1737391" y="1901756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독자 개발 메일서버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8" name="그래픽 49">
              <a:extLst>
                <a:ext uri="{FF2B5EF4-FFF2-40B4-BE49-F238E27FC236}">
                  <a16:creationId xmlns:a16="http://schemas.microsoft.com/office/drawing/2014/main" id="{44A8D3DA-36BD-4DDC-82E1-50D5CB83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9978" y="1902996"/>
              <a:ext cx="423648" cy="423648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A4C539B-F0A8-43AA-A84A-6EA5442854E2}"/>
              </a:ext>
            </a:extLst>
          </p:cNvPr>
          <p:cNvGrpSpPr/>
          <p:nvPr/>
        </p:nvGrpSpPr>
        <p:grpSpPr>
          <a:xfrm>
            <a:off x="5077323" y="2656785"/>
            <a:ext cx="4636948" cy="2007076"/>
            <a:chOff x="6545927" y="2113696"/>
            <a:chExt cx="4636948" cy="2007076"/>
          </a:xfrm>
        </p:grpSpPr>
        <p:sp>
          <p:nvSpPr>
            <p:cNvPr id="30" name="사각형 설명선 18">
              <a:extLst>
                <a:ext uri="{FF2B5EF4-FFF2-40B4-BE49-F238E27FC236}">
                  <a16:creationId xmlns:a16="http://schemas.microsoft.com/office/drawing/2014/main" id="{C0C1F27D-CA27-4581-B2BC-F82ADD29576C}"/>
                </a:ext>
              </a:extLst>
            </p:cNvPr>
            <p:cNvSpPr/>
            <p:nvPr/>
          </p:nvSpPr>
          <p:spPr>
            <a:xfrm>
              <a:off x="6545927" y="2113696"/>
              <a:ext cx="4636948" cy="2007076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5DA863CE-AE0A-4CCD-9528-8E91077CD681}"/>
                </a:ext>
              </a:extLst>
            </p:cNvPr>
            <p:cNvSpPr/>
            <p:nvPr/>
          </p:nvSpPr>
          <p:spPr>
            <a:xfrm>
              <a:off x="6718084" y="2779604"/>
              <a:ext cx="3729454" cy="1203782"/>
            </a:xfrm>
            <a:prstGeom prst="rect">
              <a:avLst/>
            </a:prstGeom>
          </p:spPr>
          <p:txBody>
            <a:bodyPr wrap="square" lIns="36000" tIns="36000" rIns="36000" bIns="36000" anchor="ctr">
              <a:spAutoFit/>
            </a:bodyPr>
            <a:lstStyle/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실시간 메일 조회 불가  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-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주기적 동기화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 당겨오기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별칭 메일 계정 수신 처리 불가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90500" indent="-171450">
                <a:lnSpc>
                  <a:spcPct val="150000"/>
                </a:lnSpc>
                <a:spcBef>
                  <a:spcPts val="3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DB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 메일 저장 처리  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DB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커짐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속도 및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POP3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 문제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90500" lvl="1" indent="-171450">
                <a:lnSpc>
                  <a:spcPct val="150000"/>
                </a:lnSpc>
                <a:spcBef>
                  <a:spcPts val="3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 메일 수신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CE82821-AB2D-4D42-AD9B-C9E81D64C4C3}"/>
                </a:ext>
              </a:extLst>
            </p:cNvPr>
            <p:cNvSpPr/>
            <p:nvPr/>
          </p:nvSpPr>
          <p:spPr>
            <a:xfrm>
              <a:off x="7245248" y="2326644"/>
              <a:ext cx="3670576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 수신상의 불편함 없음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3" name="그래픽 50">
              <a:extLst>
                <a:ext uri="{FF2B5EF4-FFF2-40B4-BE49-F238E27FC236}">
                  <a16:creationId xmlns:a16="http://schemas.microsoft.com/office/drawing/2014/main" id="{8BDB2015-BDD0-4D5E-A5A6-02A60ACB0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69773" y="2302087"/>
              <a:ext cx="421256" cy="421256"/>
            </a:xfrm>
            <a:prstGeom prst="rect">
              <a:avLst/>
            </a:prstGeom>
          </p:spPr>
        </p:pic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79CE548A-0144-4336-8FF8-0DF58617C178}"/>
              </a:ext>
            </a:extLst>
          </p:cNvPr>
          <p:cNvGrpSpPr/>
          <p:nvPr/>
        </p:nvGrpSpPr>
        <p:grpSpPr>
          <a:xfrm>
            <a:off x="5077323" y="4663861"/>
            <a:ext cx="4636948" cy="2292002"/>
            <a:chOff x="6545927" y="3993559"/>
            <a:chExt cx="4636948" cy="2292002"/>
          </a:xfrm>
        </p:grpSpPr>
        <p:sp>
          <p:nvSpPr>
            <p:cNvPr id="35" name="사각형 설명선 21">
              <a:extLst>
                <a:ext uri="{FF2B5EF4-FFF2-40B4-BE49-F238E27FC236}">
                  <a16:creationId xmlns:a16="http://schemas.microsoft.com/office/drawing/2014/main" id="{09DB6550-3952-466C-AF07-D2D124508FD7}"/>
                </a:ext>
              </a:extLst>
            </p:cNvPr>
            <p:cNvSpPr/>
            <p:nvPr/>
          </p:nvSpPr>
          <p:spPr>
            <a:xfrm>
              <a:off x="6545927" y="3993559"/>
              <a:ext cx="4636948" cy="2292002"/>
            </a:xfrm>
            <a:prstGeom prst="wedgeRectCallout">
              <a:avLst>
                <a:gd name="adj1" fmla="val -21934"/>
                <a:gd name="adj2" fmla="val -49968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C1459E9-9E66-4EBC-8FD3-C69B335E4833}"/>
                </a:ext>
              </a:extLst>
            </p:cNvPr>
            <p:cNvSpPr/>
            <p:nvPr/>
          </p:nvSpPr>
          <p:spPr>
            <a:xfrm>
              <a:off x="6718085" y="4691801"/>
              <a:ext cx="4373917" cy="1484500"/>
            </a:xfrm>
            <a:prstGeom prst="rect">
              <a:avLst/>
            </a:prstGeom>
          </p:spPr>
          <p:txBody>
            <a:bodyPr wrap="square" lIns="36000" tIns="36000" rIns="36000" bIns="36000" anchor="ctr">
              <a:spAutoFit/>
            </a:bodyPr>
            <a:lstStyle/>
            <a:p>
              <a:pPr marL="190500" lvl="1" indent="-171450">
                <a:spcBef>
                  <a:spcPts val="5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 도메인 </a:t>
              </a:r>
              <a:r>
                <a:rPr lang="ko-KR" altLang="en-US" sz="1100" b="1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블라킹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처리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15913" lvl="2" indent="-171450">
                <a:spcBef>
                  <a:spcPts val="500"/>
                </a:spcBef>
                <a:buClr>
                  <a:schemeClr val="tx1">
                    <a:lumMod val="65000"/>
                    <a:lumOff val="35000"/>
                  </a:schemeClr>
                </a:buClr>
                <a:buSzPct val="100000"/>
                <a:buFontTx/>
                <a:buChar char="-"/>
              </a:pP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메일엔진과 웹이 이원화된 제품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에서 주로 발생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릴레이 발송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b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동일도메인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포탈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으로 대량 메일 발송 시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연속 발송시간 조절이 불가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44463" lvl="2">
                <a:spcBef>
                  <a:spcPts val="500"/>
                </a:spcBef>
                <a:buClr>
                  <a:schemeClr val="tx1">
                    <a:lumMod val="65000"/>
                    <a:lumOff val="35000"/>
                  </a:schemeClr>
                </a:buClr>
                <a:buSzPct val="100000"/>
              </a:pP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경우 </a:t>
              </a: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발송</a:t>
              </a: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도메인이 자동 </a:t>
              </a: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blocking 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됨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90500" lvl="1" indent="-171450">
                <a:lnSpc>
                  <a:spcPct val="150000"/>
                </a:lnSpc>
                <a:spcBef>
                  <a:spcPts val="5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 소켓 에러 발생 </a:t>
              </a:r>
              <a:r>
                <a:rPr lang="en-US" altLang="ko-KR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1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첨부파일이 큰 메일</a:t>
              </a:r>
              <a:endParaRPr lang="en-US" altLang="ko-KR" sz="11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90500" lvl="1" indent="-171450">
                <a:lnSpc>
                  <a:spcPct val="150000"/>
                </a:lnSpc>
                <a:spcBef>
                  <a:spcPts val="5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altLang="ko-KR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1100" b="1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메일 발송</a:t>
              </a:r>
              <a:endParaRPr lang="en-US" altLang="ko-KR" sz="11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A1F65B3B-4929-4843-8FF3-A2EEFF5CB574}"/>
                </a:ext>
              </a:extLst>
            </p:cNvPr>
            <p:cNvSpPr/>
            <p:nvPr/>
          </p:nvSpPr>
          <p:spPr>
            <a:xfrm>
              <a:off x="7245248" y="4192393"/>
              <a:ext cx="2741625" cy="423334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 발송상의 불편함 없음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8" name="그래픽 51">
              <a:extLst>
                <a:ext uri="{FF2B5EF4-FFF2-40B4-BE49-F238E27FC236}">
                  <a16:creationId xmlns:a16="http://schemas.microsoft.com/office/drawing/2014/main" id="{B15547B5-676F-44FF-8044-2185A8157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68788" y="4171564"/>
              <a:ext cx="419599" cy="41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506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동기화 기능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(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자동 포스팅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)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78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 대표 메일 계정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(tax, sales, webmaster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수신된 메일을 정해진 게시판에 자동으로 포스팅 되는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 동기화 기능으로 메일을 쉽게 공유할 수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공유메일에 대한 업무 공유와 이력관리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업무처리 상태를 효율적으로 관리할 수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D3EC0165-0591-4966-BFA3-1EC78FA6F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4276" y="5233969"/>
            <a:ext cx="1793610" cy="179361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6759E509-7797-49DC-A738-6441D5D2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4203B05-769F-4616-8B37-E8DE1EF8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64" y="3024758"/>
            <a:ext cx="5475556" cy="40028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525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4B5715E5-D4AC-4D8B-A81C-32C8B8210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755" y="2979175"/>
            <a:ext cx="5369191" cy="42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81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629F736-87ED-569F-70B9-7C8F2470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46" y="2452944"/>
            <a:ext cx="5262142" cy="39478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외부메일 시스템과 내부 임직원들 간의 내부메일을 구분기능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8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업무관리를 용이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강력한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커뮤니케이션웨어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활용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모든 메뉴 및 자료의 유기적 전달 및 공유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DA8C09-CC12-860A-BE26-D06F5BA0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163" y="3498591"/>
            <a:ext cx="4854961" cy="36642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4160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CF5AE34E-08C7-7DBB-304D-FE114307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85" y="2572729"/>
            <a:ext cx="5939002" cy="43662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37F9DDF-81EF-4391-9F99-B1B2B86EB2EB}"/>
              </a:ext>
            </a:extLst>
          </p:cNvPr>
          <p:cNvSpPr/>
          <p:nvPr/>
        </p:nvSpPr>
        <p:spPr>
          <a:xfrm>
            <a:off x="3981449" y="5514975"/>
            <a:ext cx="555625" cy="155575"/>
          </a:xfrm>
          <a:prstGeom prst="round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회신 요청 기능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8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외부에서 오가는 메일은 회신이 불가능하며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내부에 대해 한정됩니다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메일을 보낸 후 답변을 받고 싶을 때 수신자한테 회신을 요청하는 기능입니다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회신요청에 체크를 해서 보내면 수신자는 메일 목록에서                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으로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표시된 메일을 확인할 수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그래픽 19">
            <a:extLst>
              <a:ext uri="{FF2B5EF4-FFF2-40B4-BE49-F238E27FC236}">
                <a16:creationId xmlns:a16="http://schemas.microsoft.com/office/drawing/2014/main" id="{9CAE3B27-C34B-4C55-97EF-AB16B23F3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1372" y="3247350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0299DCA-ABAE-EF80-5F7A-BB13E9D48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32" y="3348456"/>
            <a:ext cx="1741917" cy="3769945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4B57CE02-255B-4FD6-98B6-27D3EBA1A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1372" y="3241021"/>
            <a:ext cx="1965706" cy="3975420"/>
          </a:xfrm>
          <a:prstGeom prst="rect">
            <a:avLst/>
          </a:prstGeom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3D5EA0C1-8FC1-0180-8224-54B7165B66DF}"/>
              </a:ext>
            </a:extLst>
          </p:cNvPr>
          <p:cNvSpPr/>
          <p:nvPr/>
        </p:nvSpPr>
        <p:spPr>
          <a:xfrm>
            <a:off x="7433309" y="5796915"/>
            <a:ext cx="270035" cy="108585"/>
          </a:xfrm>
          <a:prstGeom prst="round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12B5860-C4AF-CE04-FF8E-A64EBECB5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720" y="2087787"/>
            <a:ext cx="539844" cy="1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98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02F5C16-0C44-CFD3-3269-23AEB5BE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07" y="2593284"/>
            <a:ext cx="6245049" cy="46116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예약발송 및 발송지연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8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메일을 보낸 뒤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＇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아차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빼먹었네 하는 경우가 종종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이럴 때를 대비해서 지연발송 기능이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미리 설정해준 시간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후 발송이 되어 지는 기능입니다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실수를 줄이고 안정감 있는 업무가 가능해집니다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7BD19C13-66F9-4DF0-B005-33B14C2DD0C0}"/>
              </a:ext>
            </a:extLst>
          </p:cNvPr>
          <p:cNvSpPr/>
          <p:nvPr/>
        </p:nvSpPr>
        <p:spPr>
          <a:xfrm>
            <a:off x="2436406" y="5639045"/>
            <a:ext cx="2246454" cy="389424"/>
          </a:xfrm>
          <a:prstGeom prst="round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83372B-20CE-41D0-BBB0-6965927BB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5" t="1461" r="4540" b="1952"/>
          <a:stretch/>
        </p:blipFill>
        <p:spPr>
          <a:xfrm>
            <a:off x="4771433" y="5507380"/>
            <a:ext cx="486000" cy="1656000"/>
          </a:xfrm>
          <a:prstGeom prst="rect">
            <a:avLst/>
          </a:prstGeom>
          <a:ln w="22225">
            <a:solidFill>
              <a:schemeClr val="accent4"/>
            </a:solidFill>
          </a:ln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591ECC8-9935-2445-9515-EAC103E45C53}"/>
              </a:ext>
            </a:extLst>
          </p:cNvPr>
          <p:cNvGrpSpPr/>
          <p:nvPr/>
        </p:nvGrpSpPr>
        <p:grpSpPr>
          <a:xfrm>
            <a:off x="7173974" y="3229504"/>
            <a:ext cx="1965706" cy="3976356"/>
            <a:chOff x="7703164" y="2804847"/>
            <a:chExt cx="1965706" cy="3976356"/>
          </a:xfrm>
        </p:grpSpPr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7B1D5B98-27EB-668C-64B3-48CAE359B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05831" y="2811176"/>
              <a:ext cx="1963039" cy="3970027"/>
            </a:xfrm>
            <a:prstGeom prst="rect">
              <a:avLst/>
            </a:prstGeom>
            <a:effectLst>
              <a:outerShdw blurRad="88900" dist="254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8" name="그림 17" descr="텍스트이(가) 표시된 사진&#10;&#10;자동 생성된 설명">
              <a:extLst>
                <a:ext uri="{FF2B5EF4-FFF2-40B4-BE49-F238E27FC236}">
                  <a16:creationId xmlns:a16="http://schemas.microsoft.com/office/drawing/2014/main" id="{65FF117C-98E5-8850-1B53-C23954D00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3872" y="2901950"/>
              <a:ext cx="1753525" cy="3795067"/>
            </a:xfrm>
            <a:prstGeom prst="rect">
              <a:avLst/>
            </a:prstGeom>
          </p:spPr>
        </p:pic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E3437137-4FE5-7D9E-AC25-FAEA01D34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03164" y="2804847"/>
              <a:ext cx="1965706" cy="3975420"/>
            </a:xfrm>
            <a:prstGeom prst="rect">
              <a:avLst/>
            </a:prstGeom>
          </p:spPr>
        </p:pic>
      </p:grp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5141571B-605A-FB2D-AE19-FDEC3D248FFD}"/>
              </a:ext>
            </a:extLst>
          </p:cNvPr>
          <p:cNvSpPr/>
          <p:nvPr/>
        </p:nvSpPr>
        <p:spPr>
          <a:xfrm>
            <a:off x="7288133" y="5486400"/>
            <a:ext cx="1266647" cy="169513"/>
          </a:xfrm>
          <a:prstGeom prst="round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167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스팸 메일 차단 기본제공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8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 err="1"/>
              <a:t>스팸</a:t>
            </a:r>
            <a:r>
              <a:rPr lang="ko-KR" altLang="en-US" sz="1100" dirty="0"/>
              <a:t> 및 악성코드 메일을 차단하고 이를 통해 안정된 서비스를 제공 합니다</a:t>
            </a:r>
            <a:r>
              <a:rPr lang="en-US" altLang="ko-KR" sz="1100" dirty="0"/>
              <a:t>. </a:t>
            </a:r>
            <a:br>
              <a:rPr lang="ko-KR" altLang="en-US" sz="1100" dirty="0"/>
            </a:br>
            <a:r>
              <a:rPr lang="en-US" altLang="ko-KR" sz="1100" dirty="0"/>
              <a:t>(</a:t>
            </a:r>
            <a:r>
              <a:rPr lang="ko-KR" altLang="en-US" sz="1100" dirty="0" err="1"/>
              <a:t>스팸통제</a:t>
            </a:r>
            <a:r>
              <a:rPr lang="en-US" altLang="ko-KR" sz="1100" dirty="0"/>
              <a:t>, </a:t>
            </a:r>
            <a:r>
              <a:rPr lang="ko-KR" altLang="en-US" sz="1100" dirty="0"/>
              <a:t>악성코드차단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랜섬웨어</a:t>
            </a:r>
            <a:r>
              <a:rPr lang="ko-KR" altLang="en-US" sz="1100" dirty="0"/>
              <a:t> 대응필터 지원</a:t>
            </a:r>
            <a:r>
              <a:rPr lang="en-US" altLang="ko-KR" sz="1100" dirty="0"/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/>
              <a:t>일별 </a:t>
            </a:r>
            <a:r>
              <a:rPr lang="ko-KR" altLang="en-US" sz="1100" dirty="0" err="1"/>
              <a:t>스팸차단</a:t>
            </a:r>
            <a:r>
              <a:rPr lang="ko-KR" altLang="en-US" sz="1100"/>
              <a:t> 보고서 메일 제공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73C7708-3C64-4332-83D3-025E0996F0B5}"/>
              </a:ext>
            </a:extLst>
          </p:cNvPr>
          <p:cNvGrpSpPr/>
          <p:nvPr/>
        </p:nvGrpSpPr>
        <p:grpSpPr>
          <a:xfrm>
            <a:off x="1599100" y="2662295"/>
            <a:ext cx="7299093" cy="4067432"/>
            <a:chOff x="1618765" y="2951401"/>
            <a:chExt cx="6948720" cy="3872186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id="{249511AF-DB19-459B-BF66-05A1906F9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8765" y="2951401"/>
              <a:ext cx="6948720" cy="3872186"/>
            </a:xfrm>
            <a:prstGeom prst="rect">
              <a:avLst/>
            </a:prstGeom>
          </p:spPr>
        </p:pic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84CA05EC-5637-4A65-B02B-40120F0C7A52}"/>
                </a:ext>
              </a:extLst>
            </p:cNvPr>
            <p:cNvGrpSpPr/>
            <p:nvPr/>
          </p:nvGrpSpPr>
          <p:grpSpPr>
            <a:xfrm>
              <a:off x="5277362" y="4069627"/>
              <a:ext cx="2472814" cy="1222884"/>
              <a:chOff x="2207351" y="1773391"/>
              <a:chExt cx="7360472" cy="3639984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73C4D0E-8440-40D8-9A82-0489D2337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7351" y="1773391"/>
                <a:ext cx="7360472" cy="3639984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FCCE27AE-3638-4AA9-AE27-91D6610E5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4747" y="3416604"/>
                <a:ext cx="5906726" cy="762861"/>
              </a:xfrm>
              <a:prstGeom prst="rect">
                <a:avLst/>
              </a:prstGeom>
            </p:spPr>
          </p:pic>
        </p:grpSp>
        <p:pic>
          <p:nvPicPr>
            <p:cNvPr id="4" name="그래픽 3">
              <a:extLst>
                <a:ext uri="{FF2B5EF4-FFF2-40B4-BE49-F238E27FC236}">
                  <a16:creationId xmlns:a16="http://schemas.microsoft.com/office/drawing/2014/main" id="{DF95A88D-56D8-4C7E-BBEA-AA0086EF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8299" y="4278821"/>
              <a:ext cx="2498611" cy="123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98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로그분석 제공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8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 발송 실패 시 발송자에게 리턴 메일 자동 발송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실패 로그를 통한 원인분석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문제해결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기술지원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96">
            <a:extLst>
              <a:ext uri="{FF2B5EF4-FFF2-40B4-BE49-F238E27FC236}">
                <a16:creationId xmlns:a16="http://schemas.microsoft.com/office/drawing/2014/main" id="{E017D52E-0599-43F0-A432-F3B81704C69E}"/>
              </a:ext>
            </a:extLst>
          </p:cNvPr>
          <p:cNvGrpSpPr>
            <a:grpSpLocks noChangeAspect="1"/>
          </p:cNvGrpSpPr>
          <p:nvPr/>
        </p:nvGrpSpPr>
        <p:grpSpPr>
          <a:xfrm>
            <a:off x="1312911" y="2519455"/>
            <a:ext cx="7412914" cy="4522519"/>
            <a:chOff x="-178954" y="1352254"/>
            <a:chExt cx="5546745" cy="3384000"/>
          </a:xfrm>
        </p:grpSpPr>
        <p:pic>
          <p:nvPicPr>
            <p:cNvPr id="12" name="그림 11" descr="메일.gif">
              <a:extLst>
                <a:ext uri="{FF2B5EF4-FFF2-40B4-BE49-F238E27FC236}">
                  <a16:creationId xmlns:a16="http://schemas.microsoft.com/office/drawing/2014/main" id="{EB49B394-4E5B-4153-99B8-0059456280A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71426" y="1352254"/>
              <a:ext cx="4032001" cy="3384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15" name="Group 35">
              <a:extLst>
                <a:ext uri="{FF2B5EF4-FFF2-40B4-BE49-F238E27FC236}">
                  <a16:creationId xmlns:a16="http://schemas.microsoft.com/office/drawing/2014/main" id="{3C495625-4446-4B60-A3D8-813799D175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44028" y="3195501"/>
              <a:ext cx="1123763" cy="1123764"/>
              <a:chOff x="2716317" y="3106702"/>
              <a:chExt cx="1250670" cy="1250671"/>
            </a:xfrm>
          </p:grpSpPr>
          <p:sp>
            <p:nvSpPr>
              <p:cNvPr id="20" name="Oval 36">
                <a:extLst>
                  <a:ext uri="{FF2B5EF4-FFF2-40B4-BE49-F238E27FC236}">
                    <a16:creationId xmlns:a16="http://schemas.microsoft.com/office/drawing/2014/main" id="{AD2A3EF9-0886-4C21-95FC-E1D0E6CBA859}"/>
                  </a:ext>
                </a:extLst>
              </p:cNvPr>
              <p:cNvSpPr/>
              <p:nvPr/>
            </p:nvSpPr>
            <p:spPr>
              <a:xfrm>
                <a:off x="2716317" y="3106702"/>
                <a:ext cx="1250670" cy="1250671"/>
              </a:xfrm>
              <a:prstGeom prst="ellipse">
                <a:avLst/>
              </a:prstGeom>
              <a:solidFill>
                <a:srgbClr val="4285F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Rix고딕 B" pitchFamily="18" charset="-127"/>
                  <a:ea typeface="Rix고딕 B" pitchFamily="18" charset="-127"/>
                </a:endParaRPr>
              </a:p>
            </p:txBody>
          </p:sp>
          <p:sp>
            <p:nvSpPr>
              <p:cNvPr id="23" name="Oval 37">
                <a:extLst>
                  <a:ext uri="{FF2B5EF4-FFF2-40B4-BE49-F238E27FC236}">
                    <a16:creationId xmlns:a16="http://schemas.microsoft.com/office/drawing/2014/main" id="{96188005-9D63-4C77-8A51-BA8E4BB692C9}"/>
                  </a:ext>
                </a:extLst>
              </p:cNvPr>
              <p:cNvSpPr/>
              <p:nvPr/>
            </p:nvSpPr>
            <p:spPr>
              <a:xfrm>
                <a:off x="2832957" y="3223337"/>
                <a:ext cx="1017395" cy="1017395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>
                    <a:solidFill>
                      <a:srgbClr val="000000"/>
                    </a:solidFill>
                    <a:latin typeface="Rix고딕 B" pitchFamily="18" charset="-127"/>
                    <a:ea typeface="Rix고딕 B" pitchFamily="18" charset="-127"/>
                  </a:rPr>
                  <a:t>문제해결</a:t>
                </a:r>
              </a:p>
            </p:txBody>
          </p:sp>
        </p:grp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A557BFC8-5F05-4E72-9E38-EF2CED7407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44028" y="1794469"/>
              <a:ext cx="1123763" cy="1123764"/>
              <a:chOff x="3999199" y="1535352"/>
              <a:chExt cx="1250670" cy="1250671"/>
            </a:xfrm>
          </p:grpSpPr>
          <p:sp>
            <p:nvSpPr>
              <p:cNvPr id="18" name="Oval 45">
                <a:extLst>
                  <a:ext uri="{FF2B5EF4-FFF2-40B4-BE49-F238E27FC236}">
                    <a16:creationId xmlns:a16="http://schemas.microsoft.com/office/drawing/2014/main" id="{B0853B52-3925-4718-9CCD-BAC1158C44A5}"/>
                  </a:ext>
                </a:extLst>
              </p:cNvPr>
              <p:cNvSpPr/>
              <p:nvPr/>
            </p:nvSpPr>
            <p:spPr>
              <a:xfrm>
                <a:off x="3999199" y="1535352"/>
                <a:ext cx="1250670" cy="1250671"/>
              </a:xfrm>
              <a:prstGeom prst="ellipse">
                <a:avLst/>
              </a:prstGeom>
              <a:solidFill>
                <a:srgbClr val="8EB6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Rix고딕 B" pitchFamily="18" charset="-127"/>
                  <a:ea typeface="Rix고딕 B" pitchFamily="18" charset="-127"/>
                </a:endParaRPr>
              </a:p>
            </p:txBody>
          </p:sp>
          <p:sp>
            <p:nvSpPr>
              <p:cNvPr id="19" name="Oval 46">
                <a:extLst>
                  <a:ext uri="{FF2B5EF4-FFF2-40B4-BE49-F238E27FC236}">
                    <a16:creationId xmlns:a16="http://schemas.microsoft.com/office/drawing/2014/main" id="{E91AC9F5-CB01-42D3-8257-6B2FDF35E2FA}"/>
                  </a:ext>
                </a:extLst>
              </p:cNvPr>
              <p:cNvSpPr/>
              <p:nvPr/>
            </p:nvSpPr>
            <p:spPr>
              <a:xfrm>
                <a:off x="4115838" y="1651990"/>
                <a:ext cx="1017395" cy="1017395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>
                    <a:solidFill>
                      <a:srgbClr val="000000"/>
                    </a:solidFill>
                    <a:latin typeface="Rix고딕 B" pitchFamily="18" charset="-127"/>
                    <a:ea typeface="Rix고딕 B" pitchFamily="18" charset="-127"/>
                  </a:rPr>
                  <a:t>원인분석</a:t>
                </a:r>
              </a:p>
            </p:txBody>
          </p:sp>
        </p:grpSp>
        <p:sp>
          <p:nvSpPr>
            <p:cNvPr id="17" name="직사각형 9">
              <a:extLst>
                <a:ext uri="{FF2B5EF4-FFF2-40B4-BE49-F238E27FC236}">
                  <a16:creationId xmlns:a16="http://schemas.microsoft.com/office/drawing/2014/main" id="{BA835965-1D53-4C15-BEF2-2750A4188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8954" y="4101670"/>
              <a:ext cx="4027173" cy="293297"/>
            </a:xfrm>
            <a:prstGeom prst="roundRect">
              <a:avLst/>
            </a:prstGeom>
            <a:noFill/>
            <a:ln w="15875">
              <a:solidFill>
                <a:schemeClr val="accent4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83009" tIns="41505" rIns="83009" bIns="41505" anchor="ctr">
              <a:noAutofit/>
            </a:bodyPr>
            <a:lstStyle/>
            <a:p>
              <a:pPr algn="ctr"/>
              <a:endParaRPr lang="ko-KR" altLang="en-US">
                <a:latin typeface="Rix고딕 B" pitchFamily="18" charset="-127"/>
                <a:ea typeface="Rix고딕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18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1ECCBC32-4984-4222-9FED-070C9A188E95}"/>
              </a:ext>
            </a:extLst>
          </p:cNvPr>
          <p:cNvSpPr/>
          <p:nvPr/>
        </p:nvSpPr>
        <p:spPr>
          <a:xfrm>
            <a:off x="0" y="1485900"/>
            <a:ext cx="10058400" cy="628649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사각형: 둥근 모서리 7">
            <a:extLst>
              <a:ext uri="{FF2B5EF4-FFF2-40B4-BE49-F238E27FC236}">
                <a16:creationId xmlns:a16="http://schemas.microsoft.com/office/drawing/2014/main" id="{8716A95C-0998-4AC7-9E8A-006508950519}"/>
              </a:ext>
            </a:extLst>
          </p:cNvPr>
          <p:cNvSpPr/>
          <p:nvPr/>
        </p:nvSpPr>
        <p:spPr>
          <a:xfrm>
            <a:off x="792676" y="1698485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사각형: 둥근 모서리 14">
            <a:extLst>
              <a:ext uri="{FF2B5EF4-FFF2-40B4-BE49-F238E27FC236}">
                <a16:creationId xmlns:a16="http://schemas.microsoft.com/office/drawing/2014/main" id="{73EC7F6F-536A-4584-B0A5-F4E5C2777BD7}"/>
              </a:ext>
            </a:extLst>
          </p:cNvPr>
          <p:cNvSpPr/>
          <p:nvPr/>
        </p:nvSpPr>
        <p:spPr>
          <a:xfrm>
            <a:off x="792676" y="3596859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사각형: 둥근 모서리 15">
            <a:extLst>
              <a:ext uri="{FF2B5EF4-FFF2-40B4-BE49-F238E27FC236}">
                <a16:creationId xmlns:a16="http://schemas.microsoft.com/office/drawing/2014/main" id="{26416116-69D4-4B4D-9D91-A73A001BA151}"/>
              </a:ext>
            </a:extLst>
          </p:cNvPr>
          <p:cNvSpPr/>
          <p:nvPr/>
        </p:nvSpPr>
        <p:spPr>
          <a:xfrm>
            <a:off x="792676" y="5495233"/>
            <a:ext cx="2019166" cy="1849921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사각형: 둥근 모서리 16">
            <a:extLst>
              <a:ext uri="{FF2B5EF4-FFF2-40B4-BE49-F238E27FC236}">
                <a16:creationId xmlns:a16="http://schemas.microsoft.com/office/drawing/2014/main" id="{165842BC-F22B-4734-BED3-8096B26859E2}"/>
              </a:ext>
            </a:extLst>
          </p:cNvPr>
          <p:cNvSpPr/>
          <p:nvPr/>
        </p:nvSpPr>
        <p:spPr>
          <a:xfrm>
            <a:off x="2939528" y="1698485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사각형: 둥근 모서리 17">
            <a:extLst>
              <a:ext uri="{FF2B5EF4-FFF2-40B4-BE49-F238E27FC236}">
                <a16:creationId xmlns:a16="http://schemas.microsoft.com/office/drawing/2014/main" id="{87D0B854-FB34-499D-A489-A60E29B8F45F}"/>
              </a:ext>
            </a:extLst>
          </p:cNvPr>
          <p:cNvSpPr/>
          <p:nvPr/>
        </p:nvSpPr>
        <p:spPr>
          <a:xfrm>
            <a:off x="2939528" y="3596859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사각형: 둥근 모서리 18">
            <a:extLst>
              <a:ext uri="{FF2B5EF4-FFF2-40B4-BE49-F238E27FC236}">
                <a16:creationId xmlns:a16="http://schemas.microsoft.com/office/drawing/2014/main" id="{ADFFD528-AE0E-447B-8985-6B0A93457B5D}"/>
              </a:ext>
            </a:extLst>
          </p:cNvPr>
          <p:cNvSpPr/>
          <p:nvPr/>
        </p:nvSpPr>
        <p:spPr>
          <a:xfrm>
            <a:off x="2939528" y="5495233"/>
            <a:ext cx="2019166" cy="1849921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사각형: 둥근 모서리 19">
            <a:extLst>
              <a:ext uri="{FF2B5EF4-FFF2-40B4-BE49-F238E27FC236}">
                <a16:creationId xmlns:a16="http://schemas.microsoft.com/office/drawing/2014/main" id="{94C61E54-50B8-4DB6-91CB-D10BFF0B3A07}"/>
              </a:ext>
            </a:extLst>
          </p:cNvPr>
          <p:cNvSpPr/>
          <p:nvPr/>
        </p:nvSpPr>
        <p:spPr>
          <a:xfrm>
            <a:off x="5086380" y="1698485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사각형: 둥근 모서리 20">
            <a:extLst>
              <a:ext uri="{FF2B5EF4-FFF2-40B4-BE49-F238E27FC236}">
                <a16:creationId xmlns:a16="http://schemas.microsoft.com/office/drawing/2014/main" id="{26AD5A0E-9B73-48CF-867C-D11C0254C39F}"/>
              </a:ext>
            </a:extLst>
          </p:cNvPr>
          <p:cNvSpPr/>
          <p:nvPr/>
        </p:nvSpPr>
        <p:spPr>
          <a:xfrm>
            <a:off x="5086380" y="3596859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사각형: 둥근 모서리 21">
            <a:extLst>
              <a:ext uri="{FF2B5EF4-FFF2-40B4-BE49-F238E27FC236}">
                <a16:creationId xmlns:a16="http://schemas.microsoft.com/office/drawing/2014/main" id="{1AC0F130-814A-49DF-B617-FA61CBFBE0E8}"/>
              </a:ext>
            </a:extLst>
          </p:cNvPr>
          <p:cNvSpPr/>
          <p:nvPr/>
        </p:nvSpPr>
        <p:spPr>
          <a:xfrm>
            <a:off x="5086380" y="5495233"/>
            <a:ext cx="2019166" cy="1849921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사각형: 둥근 모서리 22">
            <a:extLst>
              <a:ext uri="{FF2B5EF4-FFF2-40B4-BE49-F238E27FC236}">
                <a16:creationId xmlns:a16="http://schemas.microsoft.com/office/drawing/2014/main" id="{820EB97B-2BCB-4306-9969-29FC8E08AB79}"/>
              </a:ext>
            </a:extLst>
          </p:cNvPr>
          <p:cNvSpPr/>
          <p:nvPr/>
        </p:nvSpPr>
        <p:spPr>
          <a:xfrm>
            <a:off x="7233232" y="1698485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사각형: 둥근 모서리 23">
            <a:extLst>
              <a:ext uri="{FF2B5EF4-FFF2-40B4-BE49-F238E27FC236}">
                <a16:creationId xmlns:a16="http://schemas.microsoft.com/office/drawing/2014/main" id="{E57369EA-9D1E-4C5A-9855-BC5EF87E4150}"/>
              </a:ext>
            </a:extLst>
          </p:cNvPr>
          <p:cNvSpPr/>
          <p:nvPr/>
        </p:nvSpPr>
        <p:spPr>
          <a:xfrm>
            <a:off x="7233232" y="3596859"/>
            <a:ext cx="2019166" cy="1769165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사각형: 둥근 모서리 24">
            <a:extLst>
              <a:ext uri="{FF2B5EF4-FFF2-40B4-BE49-F238E27FC236}">
                <a16:creationId xmlns:a16="http://schemas.microsoft.com/office/drawing/2014/main" id="{30C2EB66-C417-42C8-852B-68A71C8F59FC}"/>
              </a:ext>
            </a:extLst>
          </p:cNvPr>
          <p:cNvSpPr/>
          <p:nvPr/>
        </p:nvSpPr>
        <p:spPr>
          <a:xfrm>
            <a:off x="7233232" y="5495233"/>
            <a:ext cx="2019166" cy="1849921"/>
          </a:xfrm>
          <a:prstGeom prst="roundRect">
            <a:avLst>
              <a:gd name="adj" fmla="val 3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ACECCA-6ACD-4C7B-9B4C-7D234EBD43E4}"/>
              </a:ext>
            </a:extLst>
          </p:cNvPr>
          <p:cNvSpPr txBox="1"/>
          <p:nvPr/>
        </p:nvSpPr>
        <p:spPr>
          <a:xfrm>
            <a:off x="1035448" y="2622467"/>
            <a:ext cx="1468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 쉬운 수신자 지정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B5F192-E375-401C-9C32-8E9D0FDC7320}"/>
              </a:ext>
            </a:extLst>
          </p:cNvPr>
          <p:cNvSpPr txBox="1"/>
          <p:nvPr/>
        </p:nvSpPr>
        <p:spPr>
          <a:xfrm>
            <a:off x="1016212" y="2894106"/>
            <a:ext cx="1507144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webmail 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등록된 계정과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주소록에 등록된 이름을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입력하여 수신자를 쉽게 지정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0F75535-9D5B-4CAD-AF6C-867FF6632276}"/>
              </a:ext>
            </a:extLst>
          </p:cNvPr>
          <p:cNvSpPr/>
          <p:nvPr/>
        </p:nvSpPr>
        <p:spPr>
          <a:xfrm>
            <a:off x="1215554" y="1914914"/>
            <a:ext cx="1160902" cy="214688"/>
          </a:xfrm>
          <a:prstGeom prst="rect">
            <a:avLst/>
          </a:prstGeom>
          <a:solidFill>
            <a:schemeClr val="bg1"/>
          </a:solidFill>
          <a:ln>
            <a:solidFill>
              <a:srgbClr val="4285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사각형: 둥근 모서리 28">
            <a:extLst>
              <a:ext uri="{FF2B5EF4-FFF2-40B4-BE49-F238E27FC236}">
                <a16:creationId xmlns:a16="http://schemas.microsoft.com/office/drawing/2014/main" id="{9B24622E-5408-49B9-A94A-53C0F5236B78}"/>
              </a:ext>
            </a:extLst>
          </p:cNvPr>
          <p:cNvSpPr/>
          <p:nvPr/>
        </p:nvSpPr>
        <p:spPr>
          <a:xfrm>
            <a:off x="1219959" y="2149855"/>
            <a:ext cx="1154907" cy="420512"/>
          </a:xfrm>
          <a:prstGeom prst="roundRect">
            <a:avLst>
              <a:gd name="adj" fmla="val 5860"/>
            </a:avLst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사각형: 둥근 모서리 29">
            <a:extLst>
              <a:ext uri="{FF2B5EF4-FFF2-40B4-BE49-F238E27FC236}">
                <a16:creationId xmlns:a16="http://schemas.microsoft.com/office/drawing/2014/main" id="{A84C512E-F8A3-4915-8BB1-178BF9015E46}"/>
              </a:ext>
            </a:extLst>
          </p:cNvPr>
          <p:cNvSpPr/>
          <p:nvPr/>
        </p:nvSpPr>
        <p:spPr>
          <a:xfrm>
            <a:off x="1219959" y="2123762"/>
            <a:ext cx="1154907" cy="210992"/>
          </a:xfrm>
          <a:prstGeom prst="roundRect">
            <a:avLst>
              <a:gd name="adj" fmla="val 586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4" name="그래픽 30">
            <a:extLst>
              <a:ext uri="{FF2B5EF4-FFF2-40B4-BE49-F238E27FC236}">
                <a16:creationId xmlns:a16="http://schemas.microsoft.com/office/drawing/2014/main" id="{8460A865-3FFE-4128-93CA-9240B7745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0724" y="2200955"/>
            <a:ext cx="95399" cy="715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0A1753A-20AD-4F31-8956-C7B3C0920284}"/>
              </a:ext>
            </a:extLst>
          </p:cNvPr>
          <p:cNvSpPr txBox="1"/>
          <p:nvPr/>
        </p:nvSpPr>
        <p:spPr>
          <a:xfrm>
            <a:off x="3106898" y="2622467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첨부링크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대용량 메일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A84F74-E4A0-4120-B5C1-B9FB5295E8FD}"/>
              </a:ext>
            </a:extLst>
          </p:cNvPr>
          <p:cNvSpPr txBox="1"/>
          <p:nvPr/>
        </p:nvSpPr>
        <p:spPr>
          <a:xfrm>
            <a:off x="3142966" y="2894106"/>
            <a:ext cx="1609736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8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발송시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첨부파일을 서버에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별도 보관하여 수신자에게는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별도 다운로드 링크를 제공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A3E787-E8DC-4613-AECE-733CFA36CDBE}"/>
              </a:ext>
            </a:extLst>
          </p:cNvPr>
          <p:cNvSpPr txBox="1"/>
          <p:nvPr/>
        </p:nvSpPr>
        <p:spPr>
          <a:xfrm>
            <a:off x="5547350" y="2622467"/>
            <a:ext cx="1093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첨부파일 삭제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976BA6-F554-4E01-A1AB-C3F28D0BC8EA}"/>
              </a:ext>
            </a:extLst>
          </p:cNvPr>
          <p:cNvSpPr txBox="1"/>
          <p:nvPr/>
        </p:nvSpPr>
        <p:spPr>
          <a:xfrm>
            <a:off x="5237971" y="2894106"/>
            <a:ext cx="1712327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수신된 메일의 첨부파일만 별도로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삭제 기능을 제공하여 불필요한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 용량을 조절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91D3C7-6E35-4F6E-88B2-B12FD456955F}"/>
              </a:ext>
            </a:extLst>
          </p:cNvPr>
          <p:cNvSpPr txBox="1"/>
          <p:nvPr/>
        </p:nvSpPr>
        <p:spPr>
          <a:xfrm>
            <a:off x="7587174" y="2622467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 쉬운 파일첨부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1C769D-E5EF-48DC-B730-180B799FB24A}"/>
              </a:ext>
            </a:extLst>
          </p:cNvPr>
          <p:cNvSpPr txBox="1"/>
          <p:nvPr/>
        </p:nvSpPr>
        <p:spPr>
          <a:xfrm>
            <a:off x="7355539" y="2894106"/>
            <a:ext cx="1744388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드래그 앤 드롭</a:t>
            </a: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(Drag-and-Drop)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기능제공으로 손쉽게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첨부파일을 추가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6485E4-A262-4504-A3AA-A84B5CD758E2}"/>
              </a:ext>
            </a:extLst>
          </p:cNvPr>
          <p:cNvSpPr txBox="1"/>
          <p:nvPr/>
        </p:nvSpPr>
        <p:spPr>
          <a:xfrm>
            <a:off x="1150864" y="4517942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문자코드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795E07-A242-4AAD-80B8-40402E791668}"/>
              </a:ext>
            </a:extLst>
          </p:cNvPr>
          <p:cNvSpPr txBox="1"/>
          <p:nvPr/>
        </p:nvSpPr>
        <p:spPr>
          <a:xfrm>
            <a:off x="1082738" y="4789581"/>
            <a:ext cx="13740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메일내용의 입력된 언어에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적합한 문자코드 지원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49BEA3-19E9-49DB-8E7D-ECD608D01024}"/>
              </a:ext>
            </a:extLst>
          </p:cNvPr>
          <p:cNvSpPr txBox="1"/>
          <p:nvPr/>
        </p:nvSpPr>
        <p:spPr>
          <a:xfrm>
            <a:off x="3473184" y="4517942"/>
            <a:ext cx="949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검색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7E3077-5B60-4058-BA92-86E507F4109A}"/>
              </a:ext>
            </a:extLst>
          </p:cNvPr>
          <p:cNvSpPr txBox="1"/>
          <p:nvPr/>
        </p:nvSpPr>
        <p:spPr>
          <a:xfrm>
            <a:off x="3127738" y="4789581"/>
            <a:ext cx="16401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메일을 편리하게 찾을 수 있도록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검색조건을 제공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BA5DE2-59D0-4D71-A0AB-8FCEE8EA9E84}"/>
              </a:ext>
            </a:extLst>
          </p:cNvPr>
          <p:cNvSpPr txBox="1"/>
          <p:nvPr/>
        </p:nvSpPr>
        <p:spPr>
          <a:xfrm>
            <a:off x="5641125" y="4517942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백업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복원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5704CB-EC6F-4B13-9180-31A2BDFDE40A}"/>
              </a:ext>
            </a:extLst>
          </p:cNvPr>
          <p:cNvSpPr txBox="1"/>
          <p:nvPr/>
        </p:nvSpPr>
        <p:spPr>
          <a:xfrm>
            <a:off x="5193087" y="4789581"/>
            <a:ext cx="1802096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백업</a:t>
            </a: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8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eml</a:t>
            </a: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복원 기능을 제공하여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PC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별도로 메일을 백업하거나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백업된 메일을 복원하는 기능 제공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C2376C-C161-4218-8A23-122947163FF6}"/>
              </a:ext>
            </a:extLst>
          </p:cNvPr>
          <p:cNvSpPr txBox="1"/>
          <p:nvPr/>
        </p:nvSpPr>
        <p:spPr>
          <a:xfrm>
            <a:off x="7349128" y="4517942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아웃룩 발송메일 웹 저장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78B154-077D-4431-A3FB-1853AFD10945}"/>
              </a:ext>
            </a:extLst>
          </p:cNvPr>
          <p:cNvSpPr txBox="1"/>
          <p:nvPr/>
        </p:nvSpPr>
        <p:spPr>
          <a:xfrm>
            <a:off x="7540688" y="4789581"/>
            <a:ext cx="1374094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아웃룩에서 발송된 메일을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Webmail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송신함에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저장기능 제공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6DC052-8FD0-409E-A953-3B957C89F052}"/>
              </a:ext>
            </a:extLst>
          </p:cNvPr>
          <p:cNvSpPr txBox="1"/>
          <p:nvPr/>
        </p:nvSpPr>
        <p:spPr>
          <a:xfrm>
            <a:off x="1223000" y="6426117"/>
            <a:ext cx="1093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예약 메일발송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0DB7AD-5571-4079-A864-D7DEBA4E2D10}"/>
              </a:ext>
            </a:extLst>
          </p:cNvPr>
          <p:cNvSpPr txBox="1"/>
          <p:nvPr/>
        </p:nvSpPr>
        <p:spPr>
          <a:xfrm>
            <a:off x="862325" y="6697756"/>
            <a:ext cx="1814919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작성된 메일에 대한 즉시 발송 및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예약발송으로 지정된 날짜와 시간에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메일이 발송되도록 기능 제공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E372A1-E3BB-47E7-A3DE-B5056DE7715E}"/>
              </a:ext>
            </a:extLst>
          </p:cNvPr>
          <p:cNvSpPr txBox="1"/>
          <p:nvPr/>
        </p:nvSpPr>
        <p:spPr>
          <a:xfrm>
            <a:off x="3711231" y="6426117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메모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D48E11-3E4C-4B28-BF25-C4F819F8B217}"/>
              </a:ext>
            </a:extLst>
          </p:cNvPr>
          <p:cNvSpPr txBox="1"/>
          <p:nvPr/>
        </p:nvSpPr>
        <p:spPr>
          <a:xfrm>
            <a:off x="3122127" y="6697756"/>
            <a:ext cx="165141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송</a:t>
            </a:r>
            <a:r>
              <a:rPr lang="en-US" altLang="ko-KR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수신된 메일에 간단히 메모를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기록해 두고 향후 조회기능 제공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388475-5419-4538-8143-78BED4885C52}"/>
              </a:ext>
            </a:extLst>
          </p:cNvPr>
          <p:cNvSpPr txBox="1"/>
          <p:nvPr/>
        </p:nvSpPr>
        <p:spPr>
          <a:xfrm>
            <a:off x="5568990" y="6426117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화이트리스트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02B603-82ED-4030-8AA2-557F97581372}"/>
              </a:ext>
            </a:extLst>
          </p:cNvPr>
          <p:cNvSpPr txBox="1"/>
          <p:nvPr/>
        </p:nvSpPr>
        <p:spPr>
          <a:xfrm>
            <a:off x="5222742" y="6697756"/>
            <a:ext cx="17427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메일을 발송한 곳이 사내계정 혹은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주소록의 등록자에 대하여 별도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색상으로 표시를 해주어 다른</a:t>
            </a:r>
            <a:b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8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메일과 빠르게 구분 기능 제공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40872CC-99EA-4858-A0B9-22900857B676}"/>
              </a:ext>
            </a:extLst>
          </p:cNvPr>
          <p:cNvSpPr txBox="1"/>
          <p:nvPr/>
        </p:nvSpPr>
        <p:spPr>
          <a:xfrm>
            <a:off x="7680950" y="6426117"/>
            <a:ext cx="1093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기타 추가기능</a:t>
            </a: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8CF1C5E-27B7-4430-B12D-794EA5384B6E}"/>
              </a:ext>
            </a:extLst>
          </p:cNvPr>
          <p:cNvSpPr txBox="1"/>
          <p:nvPr/>
        </p:nvSpPr>
        <p:spPr>
          <a:xfrm>
            <a:off x="7199248" y="6697756"/>
            <a:ext cx="2056973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일체형 독자 개발 메일 시스템</a:t>
            </a:r>
            <a:b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수신자 지정 이름 </a:t>
            </a: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like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검색</a:t>
            </a: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부서명 발송</a:t>
            </a:r>
            <a:b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개인별 발송 </a:t>
            </a: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지연발송 제공</a:t>
            </a:r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/>
            <a:r>
              <a:rPr lang="en-US" altLang="ko-KR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수신자 수 제한 및 첨부파일 크기 관리 등</a:t>
            </a:r>
            <a:br>
              <a:rPr lang="ko-KR" altLang="en-US" sz="83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ko-KR" altLang="en-US" sz="83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7" name="그래픽 56">
            <a:extLst>
              <a:ext uri="{FF2B5EF4-FFF2-40B4-BE49-F238E27FC236}">
                <a16:creationId xmlns:a16="http://schemas.microsoft.com/office/drawing/2014/main" id="{D7A20A79-F7CA-4627-8A41-709BD5D8B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1887" y="1914913"/>
            <a:ext cx="601855" cy="601855"/>
          </a:xfrm>
          <a:prstGeom prst="rect">
            <a:avLst/>
          </a:prstGeom>
        </p:spPr>
      </p:pic>
      <p:sp>
        <p:nvSpPr>
          <p:cNvPr id="68" name="직사각형 67">
            <a:extLst>
              <a:ext uri="{FF2B5EF4-FFF2-40B4-BE49-F238E27FC236}">
                <a16:creationId xmlns:a16="http://schemas.microsoft.com/office/drawing/2014/main" id="{AE8E8BAB-B458-44F2-90F2-7A5BFA40CD7D}"/>
              </a:ext>
            </a:extLst>
          </p:cNvPr>
          <p:cNvSpPr/>
          <p:nvPr/>
        </p:nvSpPr>
        <p:spPr>
          <a:xfrm>
            <a:off x="1265203" y="3747879"/>
            <a:ext cx="1061604" cy="736599"/>
          </a:xfrm>
          <a:prstGeom prst="rect">
            <a:avLst/>
          </a:prstGeom>
          <a:solidFill>
            <a:schemeClr val="bg1"/>
          </a:solidFill>
          <a:ln>
            <a:solidFill>
              <a:srgbClr val="4285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6D6113-5FEF-4203-BDAB-A8676BDA2C26}"/>
              </a:ext>
            </a:extLst>
          </p:cNvPr>
          <p:cNvSpPr txBox="1"/>
          <p:nvPr/>
        </p:nvSpPr>
        <p:spPr>
          <a:xfrm>
            <a:off x="1223468" y="3732306"/>
            <a:ext cx="1111202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Unicode,UTF-8</a:t>
            </a:r>
          </a:p>
          <a:p>
            <a:r>
              <a:rPr lang="ko-KR" altLang="en-US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한국어</a:t>
            </a:r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,EUC-KR</a:t>
            </a:r>
          </a:p>
          <a:p>
            <a:r>
              <a:rPr lang="ko-KR" altLang="en-US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한국어</a:t>
            </a:r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,KS_C_5601-1987</a:t>
            </a:r>
          </a:p>
          <a:p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English,ISO-8859-1</a:t>
            </a:r>
          </a:p>
          <a:p>
            <a:r>
              <a:rPr lang="ko-KR" altLang="en-US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中文</a:t>
            </a:r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,GB2312</a:t>
            </a:r>
          </a:p>
          <a:p>
            <a:r>
              <a:rPr lang="ko-KR" altLang="en-US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日本語</a:t>
            </a:r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,SHIFT-JIS</a:t>
            </a:r>
          </a:p>
          <a:p>
            <a:r>
              <a:rPr lang="ko-KR" altLang="en-US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中文</a:t>
            </a:r>
            <a:r>
              <a:rPr lang="en-US" altLang="ko-KR" sz="64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,BIG5</a:t>
            </a:r>
            <a:endParaRPr lang="ko-KR" altLang="en-US" sz="64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0" name="그래픽 63">
            <a:extLst>
              <a:ext uri="{FF2B5EF4-FFF2-40B4-BE49-F238E27FC236}">
                <a16:creationId xmlns:a16="http://schemas.microsoft.com/office/drawing/2014/main" id="{48FC2705-32A6-454E-944F-379B956C4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4050" y="3766051"/>
            <a:ext cx="733916" cy="698968"/>
          </a:xfrm>
          <a:prstGeom prst="rect">
            <a:avLst/>
          </a:prstGeom>
        </p:spPr>
      </p:pic>
      <p:pic>
        <p:nvPicPr>
          <p:cNvPr id="71" name="그래픽 64">
            <a:extLst>
              <a:ext uri="{FF2B5EF4-FFF2-40B4-BE49-F238E27FC236}">
                <a16:creationId xmlns:a16="http://schemas.microsoft.com/office/drawing/2014/main" id="{096FD3C7-4966-4D51-A598-04C69C578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0996" y="3883615"/>
            <a:ext cx="800576" cy="513190"/>
          </a:xfrm>
          <a:prstGeom prst="rect">
            <a:avLst/>
          </a:prstGeom>
        </p:spPr>
      </p:pic>
      <p:pic>
        <p:nvPicPr>
          <p:cNvPr id="72" name="그래픽 65">
            <a:extLst>
              <a:ext uri="{FF2B5EF4-FFF2-40B4-BE49-F238E27FC236}">
                <a16:creationId xmlns:a16="http://schemas.microsoft.com/office/drawing/2014/main" id="{6ECB284E-F266-4B0F-BAFE-4C4BBFF2A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02177" y="3768593"/>
            <a:ext cx="731844" cy="666792"/>
          </a:xfrm>
          <a:prstGeom prst="rect">
            <a:avLst/>
          </a:prstGeom>
        </p:spPr>
      </p:pic>
      <p:pic>
        <p:nvPicPr>
          <p:cNvPr id="73" name="그래픽 66">
            <a:extLst>
              <a:ext uri="{FF2B5EF4-FFF2-40B4-BE49-F238E27FC236}">
                <a16:creationId xmlns:a16="http://schemas.microsoft.com/office/drawing/2014/main" id="{FA1CE914-2C80-4103-9474-D100B7B9C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0592" y="1940443"/>
            <a:ext cx="668237" cy="550313"/>
          </a:xfrm>
          <a:prstGeom prst="rect">
            <a:avLst/>
          </a:prstGeom>
        </p:spPr>
      </p:pic>
      <p:pic>
        <p:nvPicPr>
          <p:cNvPr id="74" name="그래픽 67">
            <a:extLst>
              <a:ext uri="{FF2B5EF4-FFF2-40B4-BE49-F238E27FC236}">
                <a16:creationId xmlns:a16="http://schemas.microsoft.com/office/drawing/2014/main" id="{F725BED7-5F06-4669-8B66-2049028FB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38139" y="1941268"/>
            <a:ext cx="666057" cy="548518"/>
          </a:xfrm>
          <a:prstGeom prst="rect">
            <a:avLst/>
          </a:prstGeom>
        </p:spPr>
      </p:pic>
      <p:pic>
        <p:nvPicPr>
          <p:cNvPr id="75" name="그래픽 71">
            <a:extLst>
              <a:ext uri="{FF2B5EF4-FFF2-40B4-BE49-F238E27FC236}">
                <a16:creationId xmlns:a16="http://schemas.microsoft.com/office/drawing/2014/main" id="{B0C76F4C-597C-4FF8-8D9A-1874099A99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47871" y="5713347"/>
            <a:ext cx="807893" cy="592455"/>
          </a:xfrm>
          <a:prstGeom prst="rect">
            <a:avLst/>
          </a:prstGeom>
        </p:spPr>
      </p:pic>
      <p:pic>
        <p:nvPicPr>
          <p:cNvPr id="76" name="그래픽 73">
            <a:extLst>
              <a:ext uri="{FF2B5EF4-FFF2-40B4-BE49-F238E27FC236}">
                <a16:creationId xmlns:a16="http://schemas.microsoft.com/office/drawing/2014/main" id="{A740EF7A-2B54-4C02-BDB9-46BF303D20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32890" y="5720840"/>
            <a:ext cx="606868" cy="606868"/>
          </a:xfrm>
          <a:prstGeom prst="rect">
            <a:avLst/>
          </a:prstGeom>
        </p:spPr>
      </p:pic>
      <p:pic>
        <p:nvPicPr>
          <p:cNvPr id="77" name="그래픽 75">
            <a:extLst>
              <a:ext uri="{FF2B5EF4-FFF2-40B4-BE49-F238E27FC236}">
                <a16:creationId xmlns:a16="http://schemas.microsoft.com/office/drawing/2014/main" id="{E894DE38-4F80-4FC5-9D67-8A121D4922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29501" y="5661036"/>
            <a:ext cx="529264" cy="693518"/>
          </a:xfrm>
          <a:prstGeom prst="rect">
            <a:avLst/>
          </a:prstGeom>
        </p:spPr>
      </p:pic>
      <p:pic>
        <p:nvPicPr>
          <p:cNvPr id="78" name="그래픽 76">
            <a:extLst>
              <a:ext uri="{FF2B5EF4-FFF2-40B4-BE49-F238E27FC236}">
                <a16:creationId xmlns:a16="http://schemas.microsoft.com/office/drawing/2014/main" id="{E1D17D49-9214-4198-B607-8CBCE052B8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66643" y="5724424"/>
            <a:ext cx="572980" cy="57298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09944ED-0E36-4CEF-B1E0-CD47A2416CCD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0C37F4-6BEB-46EF-A3AD-CB9AC08E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 기능</a:t>
            </a:r>
            <a:endParaRPr lang="en-US" altLang="ko-KR" sz="20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5099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승인메일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997851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아웃룩 적용 불가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의도적으로 자료를 유출하고자 할 경우 막는 것은 쉽지 않으나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신입직원이나 신규 경력지원의 경우에 자료의 중요도나 대상자와의 관계성 파악이 충분치 못한 상태에서 문서를 첨부하여 외부로 발송할 정우 본의 아닌 유출사고가 발생할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최대한 업무규정과 시스템으로 사전에 관리할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11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승인 메일 기능은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 직원에게 메일을 발송하는 경우에는 일발적으로 즉시 메일 발송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처리하고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외부인에게 발송을 하는 경우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승인메일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기능을 적용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하는 자료  보안 기능 강화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92801-B5FD-4807-9A64-D97D0F23BE16}"/>
              </a:ext>
            </a:extLst>
          </p:cNvPr>
          <p:cNvSpPr txBox="1"/>
          <p:nvPr/>
        </p:nvSpPr>
        <p:spPr>
          <a:xfrm>
            <a:off x="9091443" y="251527"/>
            <a:ext cx="6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옵션</a:t>
            </a:r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0BB0154-C348-4330-9087-F96712CE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87" y="3493960"/>
            <a:ext cx="1924050" cy="2466975"/>
          </a:xfrm>
          <a:prstGeom prst="rect">
            <a:avLst/>
          </a:prstGeom>
        </p:spPr>
      </p:pic>
      <p:pic>
        <p:nvPicPr>
          <p:cNvPr id="8" name="그래픽 1">
            <a:extLst>
              <a:ext uri="{FF2B5EF4-FFF2-40B4-BE49-F238E27FC236}">
                <a16:creationId xmlns:a16="http://schemas.microsoft.com/office/drawing/2014/main" id="{4EC5A947-8AB2-4390-BD41-F18C800DD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37" y="3216899"/>
            <a:ext cx="6808599" cy="39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43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95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업무 공지와 공유 및 부서별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처리 게시판 용도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로 활용할 수 있는 편리한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3" name="그래픽 5">
            <a:extLst>
              <a:ext uri="{FF2B5EF4-FFF2-40B4-BE49-F238E27FC236}">
                <a16:creationId xmlns:a16="http://schemas.microsoft.com/office/drawing/2014/main" id="{8189AD47-6CB5-419F-B5C7-54B3AE93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939" y="4076700"/>
            <a:ext cx="5592393" cy="3339901"/>
          </a:xfrm>
          <a:prstGeom prst="rect">
            <a:avLst/>
          </a:prstGeom>
        </p:spPr>
      </p:pic>
      <p:sp>
        <p:nvSpPr>
          <p:cNvPr id="20" name="TextBox 83">
            <a:extLst>
              <a:ext uri="{FF2B5EF4-FFF2-40B4-BE49-F238E27FC236}">
                <a16:creationId xmlns:a16="http://schemas.microsoft.com/office/drawing/2014/main" id="{6D8532B4-69DA-4E69-833B-A1309E10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게시판 모드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앨범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1:1)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 시 알림 대상자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수신자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지정하여 알림 발송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업무성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게시판 기능 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엮인 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진행 상태 관리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7CBD352-1F78-49F7-A731-7074AE7D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45" y="4409290"/>
            <a:ext cx="4193581" cy="256554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7487A4B-8838-B034-8A57-7E3C29A5F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45" y="4409290"/>
            <a:ext cx="4184055" cy="2565544"/>
          </a:xfrm>
          <a:prstGeom prst="rect">
            <a:avLst/>
          </a:prstGeom>
        </p:spPr>
      </p:pic>
      <p:sp>
        <p:nvSpPr>
          <p:cNvPr id="33" name="사각형 설명선 18">
            <a:extLst>
              <a:ext uri="{FF2B5EF4-FFF2-40B4-BE49-F238E27FC236}">
                <a16:creationId xmlns:a16="http://schemas.microsoft.com/office/drawing/2014/main" id="{D4786783-E905-4CAB-9984-CF0E0D86243C}"/>
              </a:ext>
            </a:extLst>
          </p:cNvPr>
          <p:cNvSpPr/>
          <p:nvPr/>
        </p:nvSpPr>
        <p:spPr>
          <a:xfrm>
            <a:off x="7203821" y="2263062"/>
            <a:ext cx="2514600" cy="342900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사각형 설명선 18">
            <a:extLst>
              <a:ext uri="{FF2B5EF4-FFF2-40B4-BE49-F238E27FC236}">
                <a16:creationId xmlns:a16="http://schemas.microsoft.com/office/drawing/2014/main" id="{4222E9DA-2124-4052-A5B0-451AF3B8160D}"/>
              </a:ext>
            </a:extLst>
          </p:cNvPr>
          <p:cNvSpPr/>
          <p:nvPr/>
        </p:nvSpPr>
        <p:spPr>
          <a:xfrm>
            <a:off x="4574921" y="2263062"/>
            <a:ext cx="2514600" cy="342900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텍스트 개체 틀 297">
            <a:extLst>
              <a:ext uri="{FF2B5EF4-FFF2-40B4-BE49-F238E27FC236}">
                <a16:creationId xmlns:a16="http://schemas.microsoft.com/office/drawing/2014/main" id="{A10D22B1-F9D5-49CB-9C12-983C79E40320}"/>
              </a:ext>
            </a:extLst>
          </p:cNvPr>
          <p:cNvSpPr txBox="1">
            <a:spLocks/>
          </p:cNvSpPr>
          <p:nvPr/>
        </p:nvSpPr>
        <p:spPr>
          <a:xfrm>
            <a:off x="4725216" y="2919707"/>
            <a:ext cx="2321132" cy="272929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 시 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 알림 대상자 지정 발송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관련글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쓰기 기능 제공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보안등급 지정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게시물 답변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(RE)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임시저장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최상위 등록 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 계정 수신메일과 게시판 동기화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진행상태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체크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조회자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클릭 수 정보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미조회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추출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스크랩 이동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관리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등록 시 알림 발송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대상자 지정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답변 </a:t>
            </a:r>
            <a:endParaRPr lang="en-US" altLang="ko-KR" sz="900" b="1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의견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검색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제목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본문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작성자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텍스트 개체 틀 297">
            <a:extLst>
              <a:ext uri="{FF2B5EF4-FFF2-40B4-BE49-F238E27FC236}">
                <a16:creationId xmlns:a16="http://schemas.microsoft.com/office/drawing/2014/main" id="{8FE358BE-0E99-4D55-BA1B-997EBB1C70A4}"/>
              </a:ext>
            </a:extLst>
          </p:cNvPr>
          <p:cNvSpPr txBox="1">
            <a:spLocks/>
          </p:cNvSpPr>
          <p:nvPr/>
        </p:nvSpPr>
        <p:spPr>
          <a:xfrm>
            <a:off x="7368093" y="2919707"/>
            <a:ext cx="2244738" cy="272929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L="171450" lvl="1" indent="-171450">
              <a:lnSpc>
                <a:spcPts val="14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무한대 트리 구조로 게시판 생성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별 다양한 기본값과 권한 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관리자 지정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권한관리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작성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 양식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보존기간 지정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형식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앨범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/1:1: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의견란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사용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 사용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여부 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이력공개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 후 등록 기능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메일동기화 계정 지정</a:t>
            </a:r>
            <a:endParaRPr lang="en-US" altLang="ko-KR" sz="9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F792F6D-EEAA-41F0-BC0C-331D6FCFE907}"/>
              </a:ext>
            </a:extLst>
          </p:cNvPr>
          <p:cNvSpPr/>
          <p:nvPr/>
        </p:nvSpPr>
        <p:spPr>
          <a:xfrm>
            <a:off x="5106216" y="2387539"/>
            <a:ext cx="1959182" cy="4487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87313" indent="-87313">
              <a:buSzPct val="80000"/>
              <a:defRPr/>
            </a:pPr>
            <a:r>
              <a:rPr lang="ko-KR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</a:t>
            </a:r>
            <a:endParaRPr lang="en-US" altLang="en-US" sz="1600" b="1" spc="-6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181C02E-F80A-418C-B519-CF61EA42DAC0}"/>
              </a:ext>
            </a:extLst>
          </p:cNvPr>
          <p:cNvSpPr/>
          <p:nvPr/>
        </p:nvSpPr>
        <p:spPr>
          <a:xfrm>
            <a:off x="7744641" y="2387539"/>
            <a:ext cx="1959182" cy="4487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87313" indent="-87313">
              <a:buSzPct val="80000"/>
              <a:defRPr/>
            </a:pPr>
            <a:r>
              <a:rPr lang="ko-KR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관리</a:t>
            </a:r>
            <a:endParaRPr lang="en-US" altLang="en-US" sz="1600" b="1" spc="-6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84FDB972-A411-410A-A08D-8F32FA559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0651" y="2443978"/>
            <a:ext cx="343318" cy="343318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9D5CFDD2-7DC6-49DE-90EB-FB42D8C85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2957" y="2443978"/>
            <a:ext cx="343318" cy="3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6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5" y="852613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업무 공지를 넘어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업무처리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용도로 강화된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전자게시판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 시 수신해야 할 사람에게 알림을 발송하여 신속한 공유가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F8B17A7-3C91-41F2-B711-3B93D53FD0A0}"/>
              </a:ext>
            </a:extLst>
          </p:cNvPr>
          <p:cNvSpPr/>
          <p:nvPr/>
        </p:nvSpPr>
        <p:spPr>
          <a:xfrm>
            <a:off x="337940" y="1993515"/>
            <a:ext cx="5755470" cy="523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 설명선 18">
            <a:extLst>
              <a:ext uri="{FF2B5EF4-FFF2-40B4-BE49-F238E27FC236}">
                <a16:creationId xmlns:a16="http://schemas.microsoft.com/office/drawing/2014/main" id="{87D4C475-6FE2-4AAE-AF65-6763D2BC5D95}"/>
              </a:ext>
            </a:extLst>
          </p:cNvPr>
          <p:cNvSpPr/>
          <p:nvPr/>
        </p:nvSpPr>
        <p:spPr>
          <a:xfrm>
            <a:off x="403742" y="4190978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B7B4A9A-8990-497E-B2EA-F7E143988663}"/>
              </a:ext>
            </a:extLst>
          </p:cNvPr>
          <p:cNvSpPr/>
          <p:nvPr/>
        </p:nvSpPr>
        <p:spPr>
          <a:xfrm>
            <a:off x="403742" y="3772161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알림 지정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AB58495-910A-4958-BEC1-47FAC7DB759D}"/>
              </a:ext>
            </a:extLst>
          </p:cNvPr>
          <p:cNvSpPr/>
          <p:nvPr/>
        </p:nvSpPr>
        <p:spPr>
          <a:xfrm>
            <a:off x="403742" y="5905105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 담당자의 신속한 대응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사각형 설명선 18">
            <a:extLst>
              <a:ext uri="{FF2B5EF4-FFF2-40B4-BE49-F238E27FC236}">
                <a16:creationId xmlns:a16="http://schemas.microsoft.com/office/drawing/2014/main" id="{F44BE8F9-4C3D-49C1-AE9A-4048FB0DCE8F}"/>
              </a:ext>
            </a:extLst>
          </p:cNvPr>
          <p:cNvSpPr/>
          <p:nvPr/>
        </p:nvSpPr>
        <p:spPr>
          <a:xfrm>
            <a:off x="403742" y="2066067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302E2E4B-6D44-4127-9A3A-20629BA83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3" y="2098290"/>
            <a:ext cx="2759075" cy="1654160"/>
          </a:xfrm>
          <a:prstGeom prst="rect">
            <a:avLst/>
          </a:prstGeom>
        </p:spPr>
      </p:pic>
      <p:sp>
        <p:nvSpPr>
          <p:cNvPr id="40" name="사각형 설명선 18">
            <a:extLst>
              <a:ext uri="{FF2B5EF4-FFF2-40B4-BE49-F238E27FC236}">
                <a16:creationId xmlns:a16="http://schemas.microsoft.com/office/drawing/2014/main" id="{968325FF-A677-4113-BAC8-A10F0B6BDE3C}"/>
              </a:ext>
            </a:extLst>
          </p:cNvPr>
          <p:cNvSpPr/>
          <p:nvPr/>
        </p:nvSpPr>
        <p:spPr>
          <a:xfrm>
            <a:off x="3232666" y="4190978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86615DF-E777-498B-83C6-31CD449D907B}"/>
              </a:ext>
            </a:extLst>
          </p:cNvPr>
          <p:cNvSpPr/>
          <p:nvPr/>
        </p:nvSpPr>
        <p:spPr>
          <a:xfrm>
            <a:off x="3232667" y="3772161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수신자에게 알림 발송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88864AB-8F9F-4CBD-9C11-B35DE3901577}"/>
              </a:ext>
            </a:extLst>
          </p:cNvPr>
          <p:cNvSpPr/>
          <p:nvPr/>
        </p:nvSpPr>
        <p:spPr>
          <a:xfrm>
            <a:off x="3232667" y="5905105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업무처리의 회사 자료화</a:t>
            </a:r>
          </a:p>
        </p:txBody>
      </p:sp>
      <p:sp>
        <p:nvSpPr>
          <p:cNvPr id="43" name="사각형 설명선 18">
            <a:extLst>
              <a:ext uri="{FF2B5EF4-FFF2-40B4-BE49-F238E27FC236}">
                <a16:creationId xmlns:a16="http://schemas.microsoft.com/office/drawing/2014/main" id="{2695E027-264B-4E6A-8402-8FF9C71896D5}"/>
              </a:ext>
            </a:extLst>
          </p:cNvPr>
          <p:cNvSpPr/>
          <p:nvPr/>
        </p:nvSpPr>
        <p:spPr>
          <a:xfrm>
            <a:off x="3232666" y="2066067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117ACC01-BF51-4DEF-84E9-10840A9962AF}"/>
              </a:ext>
            </a:extLst>
          </p:cNvPr>
          <p:cNvSpPr/>
          <p:nvPr/>
        </p:nvSpPr>
        <p:spPr>
          <a:xfrm>
            <a:off x="337939" y="6359790"/>
            <a:ext cx="5685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메일을 받아 </a:t>
            </a:r>
            <a:r>
              <a:rPr lang="ko-KR" altLang="en-US" sz="1000" dirty="0" err="1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여러명의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직원이 공유해야 하는 경우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담당자 메일로 받지 않고 업무 메일계정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(tax@,  recruit@,  complain@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 지정하면 메일도착즉시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게시판인 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이력서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세금계산서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고객불만사항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1:1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등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자동 등록되어 권한이 허용된 내부직원들이 해당 업무를 공유하고 진행사항을 댓글이나 업무지시 관리할 수 있는 기능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5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과거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메일 자료에 대해 기간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제목 등을 손쉽게 검색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73B82924-3B75-458A-B23A-5A2C414CBF00}"/>
              </a:ext>
            </a:extLst>
          </p:cNvPr>
          <p:cNvGrpSpPr/>
          <p:nvPr/>
        </p:nvGrpSpPr>
        <p:grpSpPr>
          <a:xfrm>
            <a:off x="6100101" y="3946541"/>
            <a:ext cx="3706651" cy="3285039"/>
            <a:chOff x="8056725" y="2948541"/>
            <a:chExt cx="3706651" cy="3285039"/>
          </a:xfrm>
        </p:grpSpPr>
        <p:sp>
          <p:nvSpPr>
            <p:cNvPr id="60" name="사각형 설명선 18">
              <a:extLst>
                <a:ext uri="{FF2B5EF4-FFF2-40B4-BE49-F238E27FC236}">
                  <a16:creationId xmlns:a16="http://schemas.microsoft.com/office/drawing/2014/main" id="{5D7D29A6-C8EB-48B6-B629-DA7B496103BE}"/>
                </a:ext>
              </a:extLst>
            </p:cNvPr>
            <p:cNvSpPr/>
            <p:nvPr/>
          </p:nvSpPr>
          <p:spPr>
            <a:xfrm>
              <a:off x="8056725" y="2948541"/>
              <a:ext cx="3706651" cy="3285039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TextBox 83">
              <a:extLst>
                <a:ext uri="{FF2B5EF4-FFF2-40B4-BE49-F238E27FC236}">
                  <a16:creationId xmlns:a16="http://schemas.microsoft.com/office/drawing/2014/main" id="{55D28FB4-231F-49D3-9B97-D7661B0B7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3875" y="3514808"/>
              <a:ext cx="3649501" cy="2686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 anchor="t">
              <a:noAutofit/>
            </a:bodyPr>
            <a:lstStyle/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게시판을 이용하여 ‘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부서간 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사용자간 업무 </a:t>
              </a:r>
              <a:r>
                <a:rPr lang="ko-KR" altLang="en-US" sz="900" b="1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처리</a:t>
              </a:r>
              <a:r>
                <a:rPr lang="ko-KR" altLang="en-US" sz="900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’를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위한 용도로 활용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지식화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현재 게시판 구조의 문제점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 등록 시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조회자들이 스스로 찾아와서 조회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해야 하는 문제점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그래서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긴급 업무처리시에 메일 사용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메일은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퇴사시 처리 업무에 대한 효과적인 인수인계가 안 되는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불편함 발생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THE GWARE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게시판 장점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 등록 시 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'</a:t>
              </a:r>
              <a:r>
                <a:rPr lang="ko-KR" altLang="en-US" sz="900" b="1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업무참조자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'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대상으로 알림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발송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메일을 통해서 즉시 내용 조회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업무처리를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게시물에 답글 또는 의견으로 즉시 회신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알림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 </a:t>
              </a:r>
              <a:b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</a:b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가능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지식화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FD6A20A1-8F15-4B80-A3DC-D30CA037B9C5}"/>
                </a:ext>
              </a:extLst>
            </p:cNvPr>
            <p:cNvSpPr/>
            <p:nvPr/>
          </p:nvSpPr>
          <p:spPr>
            <a:xfrm>
              <a:off x="8689239" y="3019425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지적화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662F05B6-D0BC-4E05-AAAD-4AF7E3C6D8F3}"/>
              </a:ext>
            </a:extLst>
          </p:cNvPr>
          <p:cNvGrpSpPr/>
          <p:nvPr/>
        </p:nvGrpSpPr>
        <p:grpSpPr>
          <a:xfrm>
            <a:off x="6200945" y="2526864"/>
            <a:ext cx="3562112" cy="810260"/>
            <a:chOff x="7168868" y="488986"/>
            <a:chExt cx="3562112" cy="810260"/>
          </a:xfrm>
        </p:grpSpPr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FEA1B869-664A-483D-A71D-207B3CF34974}"/>
                </a:ext>
              </a:extLst>
            </p:cNvPr>
            <p:cNvSpPr/>
            <p:nvPr/>
          </p:nvSpPr>
          <p:spPr>
            <a:xfrm>
              <a:off x="716886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4A98D8-BC6D-4CD2-82D1-151C60B2CB7B}"/>
                </a:ext>
              </a:extLst>
            </p:cNvPr>
            <p:cNvSpPr txBox="1"/>
            <p:nvPr/>
          </p:nvSpPr>
          <p:spPr>
            <a:xfrm>
              <a:off x="7215566" y="685218"/>
              <a:ext cx="7168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신속한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업무처리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90966B84-606A-430F-9175-1BC326015814}"/>
                </a:ext>
              </a:extLst>
            </p:cNvPr>
            <p:cNvSpPr/>
            <p:nvPr/>
          </p:nvSpPr>
          <p:spPr>
            <a:xfrm>
              <a:off x="834514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AE6AEB-51D2-41A0-BA6A-731383ECA42E}"/>
                </a:ext>
              </a:extLst>
            </p:cNvPr>
            <p:cNvSpPr txBox="1"/>
            <p:nvPr/>
          </p:nvSpPr>
          <p:spPr>
            <a:xfrm>
              <a:off x="8340551" y="68521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정보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공유화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1B9D3E2F-3F82-47A9-B79C-3AD8422AEAA5}"/>
                </a:ext>
              </a:extLst>
            </p:cNvPr>
            <p:cNvSpPr/>
            <p:nvPr/>
          </p:nvSpPr>
          <p:spPr>
            <a:xfrm>
              <a:off x="9533510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EBC6C52-0040-4244-88D2-9C6EE22BB5DB}"/>
                </a:ext>
              </a:extLst>
            </p:cNvPr>
            <p:cNvSpPr txBox="1"/>
            <p:nvPr/>
          </p:nvSpPr>
          <p:spPr>
            <a:xfrm>
              <a:off x="9513685" y="766180"/>
              <a:ext cx="8499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회사자료화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71" name="그래픽 55">
              <a:extLst>
                <a:ext uri="{FF2B5EF4-FFF2-40B4-BE49-F238E27FC236}">
                  <a16:creationId xmlns:a16="http://schemas.microsoft.com/office/drawing/2014/main" id="{1F4723FC-2E67-4C88-BB97-082C6C9D6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74444" y="750396"/>
              <a:ext cx="169494" cy="308170"/>
            </a:xfrm>
            <a:prstGeom prst="rect">
              <a:avLst/>
            </a:prstGeom>
          </p:spPr>
        </p:pic>
        <p:pic>
          <p:nvPicPr>
            <p:cNvPr id="72" name="그래픽 56">
              <a:extLst>
                <a:ext uri="{FF2B5EF4-FFF2-40B4-BE49-F238E27FC236}">
                  <a16:creationId xmlns:a16="http://schemas.microsoft.com/office/drawing/2014/main" id="{8AC3747C-FCEA-45DC-B3C9-99367C4C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50104" y="750396"/>
              <a:ext cx="169494" cy="308170"/>
            </a:xfrm>
            <a:prstGeom prst="rect">
              <a:avLst/>
            </a:prstGeom>
          </p:spPr>
        </p:pic>
        <p:pic>
          <p:nvPicPr>
            <p:cNvPr id="73" name="그래픽 57">
              <a:extLst>
                <a:ext uri="{FF2B5EF4-FFF2-40B4-BE49-F238E27FC236}">
                  <a16:creationId xmlns:a16="http://schemas.microsoft.com/office/drawing/2014/main" id="{2A373408-4988-4361-AA27-3D6BFC924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9638" y="750396"/>
              <a:ext cx="169494" cy="308170"/>
            </a:xfrm>
            <a:prstGeom prst="rect">
              <a:avLst/>
            </a:prstGeom>
          </p:spPr>
        </p:pic>
        <p:pic>
          <p:nvPicPr>
            <p:cNvPr id="74" name="그래픽 58">
              <a:extLst>
                <a:ext uri="{FF2B5EF4-FFF2-40B4-BE49-F238E27FC236}">
                  <a16:creationId xmlns:a16="http://schemas.microsoft.com/office/drawing/2014/main" id="{ED8E1BB6-1904-41FE-9116-34B8BE3ED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61486" y="750396"/>
              <a:ext cx="169494" cy="308170"/>
            </a:xfrm>
            <a:prstGeom prst="rect">
              <a:avLst/>
            </a:prstGeom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98465FDF-A480-43D5-8D05-85DDE32B9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546" y="2106666"/>
            <a:ext cx="1079464" cy="138030"/>
          </a:xfrm>
          <a:prstGeom prst="rect">
            <a:avLst/>
          </a:prstGeom>
        </p:spPr>
      </p:pic>
      <p:pic>
        <p:nvPicPr>
          <p:cNvPr id="49" name="그래픽 48">
            <a:extLst>
              <a:ext uri="{FF2B5EF4-FFF2-40B4-BE49-F238E27FC236}">
                <a16:creationId xmlns:a16="http://schemas.microsoft.com/office/drawing/2014/main" id="{7816D017-E734-4EDA-9A1D-D574A6F45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587" y="4093317"/>
            <a:ext cx="343318" cy="34331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36FA79-21AB-46DC-B86D-FC0C6B2BE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32" y="2085204"/>
            <a:ext cx="2784133" cy="1662884"/>
          </a:xfrm>
          <a:prstGeom prst="rect">
            <a:avLst/>
          </a:prstGeom>
        </p:spPr>
      </p:pic>
      <p:sp>
        <p:nvSpPr>
          <p:cNvPr id="39" name="사각형: 둥근 모서리 37">
            <a:extLst>
              <a:ext uri="{FF2B5EF4-FFF2-40B4-BE49-F238E27FC236}">
                <a16:creationId xmlns:a16="http://schemas.microsoft.com/office/drawing/2014/main" id="{15DCE3DA-D51D-4D6D-9F91-91B0ED7EFCE4}"/>
              </a:ext>
            </a:extLst>
          </p:cNvPr>
          <p:cNvSpPr/>
          <p:nvPr/>
        </p:nvSpPr>
        <p:spPr>
          <a:xfrm>
            <a:off x="419958" y="2264407"/>
            <a:ext cx="2757939" cy="1349132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BFBB31B-7F4A-415A-8756-19C2EDCA2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039" y="4254661"/>
            <a:ext cx="2761260" cy="1571521"/>
          </a:xfrm>
          <a:prstGeom prst="rect">
            <a:avLst/>
          </a:prstGeom>
        </p:spPr>
      </p:pic>
      <p:sp>
        <p:nvSpPr>
          <p:cNvPr id="37" name="사각형: 둥근 모서리 42">
            <a:extLst>
              <a:ext uri="{FF2B5EF4-FFF2-40B4-BE49-F238E27FC236}">
                <a16:creationId xmlns:a16="http://schemas.microsoft.com/office/drawing/2014/main" id="{313D8415-BBC9-4DB5-BCA2-386BE8C707E9}"/>
              </a:ext>
            </a:extLst>
          </p:cNvPr>
          <p:cNvSpPr/>
          <p:nvPr/>
        </p:nvSpPr>
        <p:spPr>
          <a:xfrm>
            <a:off x="422791" y="4512809"/>
            <a:ext cx="2752725" cy="1176408"/>
          </a:xfrm>
          <a:prstGeom prst="roundRect">
            <a:avLst>
              <a:gd name="adj" fmla="val 304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2E536B7-D843-4C7E-8F40-12FC08D0BF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206" y="4291907"/>
            <a:ext cx="2755339" cy="1440609"/>
          </a:xfrm>
          <a:prstGeom prst="rect">
            <a:avLst/>
          </a:prstGeom>
        </p:spPr>
      </p:pic>
      <p:sp>
        <p:nvSpPr>
          <p:cNvPr id="45" name="사각형: 둥근 모서리 41">
            <a:extLst>
              <a:ext uri="{FF2B5EF4-FFF2-40B4-BE49-F238E27FC236}">
                <a16:creationId xmlns:a16="http://schemas.microsoft.com/office/drawing/2014/main" id="{CD3FE517-3703-4BF1-A1FC-287F0B1323E3}"/>
              </a:ext>
            </a:extLst>
          </p:cNvPr>
          <p:cNvSpPr/>
          <p:nvPr/>
        </p:nvSpPr>
        <p:spPr>
          <a:xfrm>
            <a:off x="3714749" y="4680161"/>
            <a:ext cx="1127125" cy="1039313"/>
          </a:xfrm>
          <a:prstGeom prst="roundRect">
            <a:avLst>
              <a:gd name="adj" fmla="val 387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DAE79F12-E720-4563-8374-0542E577C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291" y="2100569"/>
            <a:ext cx="2751159" cy="1611039"/>
          </a:xfrm>
          <a:prstGeom prst="rect">
            <a:avLst/>
          </a:prstGeom>
        </p:spPr>
      </p:pic>
      <p:sp>
        <p:nvSpPr>
          <p:cNvPr id="47" name="사각형: 둥근 모서리 40">
            <a:extLst>
              <a:ext uri="{FF2B5EF4-FFF2-40B4-BE49-F238E27FC236}">
                <a16:creationId xmlns:a16="http://schemas.microsoft.com/office/drawing/2014/main" id="{F46E8DFB-FB92-4D49-A191-470CEEE22B88}"/>
              </a:ext>
            </a:extLst>
          </p:cNvPr>
          <p:cNvSpPr/>
          <p:nvPr/>
        </p:nvSpPr>
        <p:spPr>
          <a:xfrm>
            <a:off x="3252765" y="3340100"/>
            <a:ext cx="769960" cy="162124"/>
          </a:xfrm>
          <a:prstGeom prst="roundRect">
            <a:avLst>
              <a:gd name="adj" fmla="val 1478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872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9D00475E-947B-1D72-B1DE-41747642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7" y="3456913"/>
            <a:ext cx="5811262" cy="37395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공용메일 업무처리를 손쉽게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외부에서 공용메일로 수신되어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다수에게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전달된 업무메일을 동기화된 게시판에서 쉽고 빠르게 처리할 수 있고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진행상태도 확인이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조회이력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처리 상황 등을 바로 공유할 수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</p:txBody>
      </p:sp>
      <p:sp>
        <p:nvSpPr>
          <p:cNvPr id="37" name="사각형: 둥근 모서리 37">
            <a:extLst>
              <a:ext uri="{FF2B5EF4-FFF2-40B4-BE49-F238E27FC236}">
                <a16:creationId xmlns:a16="http://schemas.microsoft.com/office/drawing/2014/main" id="{B237FD3B-60E5-4AA0-A5C9-3B6CC39A2F42}"/>
              </a:ext>
            </a:extLst>
          </p:cNvPr>
          <p:cNvSpPr/>
          <p:nvPr/>
        </p:nvSpPr>
        <p:spPr>
          <a:xfrm>
            <a:off x="2372843" y="3963507"/>
            <a:ext cx="1665757" cy="187015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A3D7A155-2220-48BD-ABDB-9401B153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644" y="3290439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178451C5-B304-415C-91A8-741A8355E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1047" y="2550212"/>
            <a:ext cx="5376306" cy="43682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B7209E3-E567-9DD8-80D6-5A499CF12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4" y="3392906"/>
            <a:ext cx="1740512" cy="3766905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560742C2-1B0C-4B6C-A6D5-23A6D71DD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6310" y="3290439"/>
            <a:ext cx="1965706" cy="39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6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F0D0E59-7FD7-47D1-BECD-12DF89C77449}"/>
              </a:ext>
            </a:extLst>
          </p:cNvPr>
          <p:cNvSpPr/>
          <p:nvPr/>
        </p:nvSpPr>
        <p:spPr>
          <a:xfrm>
            <a:off x="327359" y="3251977"/>
            <a:ext cx="45434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6225">
              <a:lnSpc>
                <a:spcPts val="18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그룹웨어는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직원들의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업무공유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알림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제안 등을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>
              <a:lnSpc>
                <a:spcPts val="18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효율적이고 신속하게 도와 주는 소프트웨어 입니다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>
              <a:lnSpc>
                <a:spcPts val="1800"/>
              </a:lnSpc>
            </a:pPr>
            <a:r>
              <a:rPr lang="en-US" altLang="ko-KR" sz="1100" b="1" dirty="0">
                <a:solidFill>
                  <a:srgbClr val="F6912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공지사항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자료실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업무보고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일정관리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스마트폰을 통한 모바일</a:t>
            </a:r>
            <a:endParaRPr lang="en-US" altLang="ko-KR" sz="110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>
              <a:lnSpc>
                <a:spcPts val="1800"/>
              </a:lnSpc>
            </a:pP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오피스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업무용 메신저 등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인터넷을 통해 언제 어디서나 접속이 가능합니다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원활한 커뮤니케이션을 통해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생산성이 향상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직원들간 협업기능 강화로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효율성이 증대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정보전달 체계가 개선되어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경영 혁신이 가능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8D6491-81FA-4C43-B8DE-A1EF7DEB7AE9}"/>
              </a:ext>
            </a:extLst>
          </p:cNvPr>
          <p:cNvSpPr/>
          <p:nvPr/>
        </p:nvSpPr>
        <p:spPr>
          <a:xfrm>
            <a:off x="410607" y="2730441"/>
            <a:ext cx="577612" cy="119061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BA76043-6782-4FBF-9E10-99C8D35B2FFC}"/>
              </a:ext>
            </a:extLst>
          </p:cNvPr>
          <p:cNvSpPr/>
          <p:nvPr/>
        </p:nvSpPr>
        <p:spPr>
          <a:xfrm>
            <a:off x="6316173" y="0"/>
            <a:ext cx="3742227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3AA404D-C581-4CEC-B3AD-F0E93D5498AC}"/>
              </a:ext>
            </a:extLst>
          </p:cNvPr>
          <p:cNvSpPr/>
          <p:nvPr/>
        </p:nvSpPr>
        <p:spPr>
          <a:xfrm>
            <a:off x="5142469" y="1351040"/>
            <a:ext cx="4543425" cy="4543425"/>
          </a:xfrm>
          <a:prstGeom prst="rect">
            <a:avLst/>
          </a:prstGeom>
          <a:solidFill>
            <a:srgbClr val="E4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4EE8CAB-28EF-4A4C-B3D9-77B743DF5F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5142469" y="1351039"/>
            <a:ext cx="4543425" cy="4543425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5135959" y="1638237"/>
            <a:ext cx="4543425" cy="391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584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200" b="1" kern="1200" baseline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pPr algn="ctr"/>
            <a:r>
              <a:rPr lang="ko-KR" altLang="en-US" sz="2100" dirty="0">
                <a:solidFill>
                  <a:schemeClr val="tx1"/>
                </a:solidFill>
              </a:rPr>
              <a:t>그룹웨어를 통한 협업시스템 정의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FA1B3C-CC04-4836-B07C-80B5CD3A58F0}"/>
              </a:ext>
            </a:extLst>
          </p:cNvPr>
          <p:cNvSpPr/>
          <p:nvPr/>
        </p:nvSpPr>
        <p:spPr>
          <a:xfrm>
            <a:off x="5644137" y="5183246"/>
            <a:ext cx="3742227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2891D25-61B8-45BE-8734-275F4284D953}"/>
              </a:ext>
            </a:extLst>
          </p:cNvPr>
          <p:cNvSpPr/>
          <p:nvPr/>
        </p:nvSpPr>
        <p:spPr>
          <a:xfrm>
            <a:off x="5428880" y="5766224"/>
            <a:ext cx="3954681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7A1A54E-EB9E-48FB-9CFD-C92E3776BBA5}"/>
              </a:ext>
            </a:extLst>
          </p:cNvPr>
          <p:cNvSpPr/>
          <p:nvPr/>
        </p:nvSpPr>
        <p:spPr>
          <a:xfrm>
            <a:off x="7193450" y="6359551"/>
            <a:ext cx="2188185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A7647-B947-4335-8F61-3616120127B4}"/>
              </a:ext>
            </a:extLst>
          </p:cNvPr>
          <p:cNvSpPr txBox="1"/>
          <p:nvPr/>
        </p:nvSpPr>
        <p:spPr>
          <a:xfrm>
            <a:off x="5254297" y="4728520"/>
            <a:ext cx="4236160" cy="1823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4600"/>
              </a:lnSpc>
            </a:pP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의사결정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소통</a:t>
            </a:r>
            <a:endParaRPr lang="en-US" altLang="ko-KR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>
              <a:lnSpc>
                <a:spcPts val="4600"/>
              </a:lnSpc>
            </a:pP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하나면</a:t>
            </a:r>
            <a:endParaRPr lang="en-US" altLang="ko-KR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>
              <a:lnSpc>
                <a:spcPts val="4600"/>
              </a:lnSpc>
            </a:pP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충분합니다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57EBD23-8E1D-459E-9FE9-2DA448687B4F}"/>
              </a:ext>
            </a:extLst>
          </p:cNvPr>
          <p:cNvSpPr/>
          <p:nvPr/>
        </p:nvSpPr>
        <p:spPr>
          <a:xfrm>
            <a:off x="3414714" y="2282768"/>
            <a:ext cx="916780" cy="119061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3824C-CA3B-495A-8012-DF6A19754CC6}"/>
              </a:ext>
            </a:extLst>
          </p:cNvPr>
          <p:cNvSpPr txBox="1"/>
          <p:nvPr/>
        </p:nvSpPr>
        <p:spPr>
          <a:xfrm>
            <a:off x="327360" y="1957245"/>
            <a:ext cx="4425308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인에이지에서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지향하는 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소통과 협업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의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그룹웨어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개념의 정의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나눔고딕 Light" panose="020D0904000000000000" pitchFamily="50" charset="-127"/>
              <a:ea typeface="나눔고딕 Light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0664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32193F5-5F8F-2868-6EEA-56D6BF02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25" y="2902471"/>
            <a:ext cx="5965597" cy="3882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종류의 게시판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분야별 용도에 맞게 다양하게 게시판을 설정하고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게시판마다 권한설정도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무한대로 게시판 생성도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사각형: 둥근 모서리 37">
            <a:extLst>
              <a:ext uri="{FF2B5EF4-FFF2-40B4-BE49-F238E27FC236}">
                <a16:creationId xmlns:a16="http://schemas.microsoft.com/office/drawing/2014/main" id="{3DC2EE90-9057-40AC-B65D-22A720228256}"/>
              </a:ext>
            </a:extLst>
          </p:cNvPr>
          <p:cNvSpPr/>
          <p:nvPr/>
        </p:nvSpPr>
        <p:spPr>
          <a:xfrm>
            <a:off x="1206025" y="3924300"/>
            <a:ext cx="1184750" cy="2700338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FC6AFB70-4128-4ED8-BDFC-D2E1C84E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6929" y="2879647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F20C767-D423-4DC8-DF3B-F088AEF6B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58" y="2971926"/>
            <a:ext cx="1743967" cy="377438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EFE452E0-AD4B-4F6B-919C-83311F84B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4262" y="2879647"/>
            <a:ext cx="1965706" cy="3975420"/>
          </a:xfrm>
          <a:prstGeom prst="rect">
            <a:avLst/>
          </a:prstGeom>
        </p:spPr>
      </p:pic>
      <p:sp>
        <p:nvSpPr>
          <p:cNvPr id="19" name="사각형: 둥근 모서리 37">
            <a:extLst>
              <a:ext uri="{FF2B5EF4-FFF2-40B4-BE49-F238E27FC236}">
                <a16:creationId xmlns:a16="http://schemas.microsoft.com/office/drawing/2014/main" id="{28886EAD-9752-4082-D700-2E46D07037C5}"/>
              </a:ext>
            </a:extLst>
          </p:cNvPr>
          <p:cNvSpPr/>
          <p:nvPr/>
        </p:nvSpPr>
        <p:spPr>
          <a:xfrm>
            <a:off x="6863875" y="4152900"/>
            <a:ext cx="1070450" cy="2209800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3143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2FFB009-E56D-8EA8-6CB9-E2FF05AF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283" y="4977355"/>
            <a:ext cx="4915787" cy="23317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주소록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2538935"/>
            <a:ext cx="3543037" cy="47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 주소록 및 공개 주소록 지원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그룹핑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기능 지원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공개용 구분 지정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사내 직원 대상 사내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그룹핑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공개용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주소록 분류화 및 분류 이동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기능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인덱스 및 검색 기능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,email,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전화번호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휴대폰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회사명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사원 주소록은 조직도 연계 메모 송신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빠른 주소록 추가 및 일괄 추가 기능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주소록 가져오기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내보내기 기능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주소록 목록에서 ‘메일 송신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SMS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송신’ 기능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옵션 형태의 주소록 기능</a:t>
            </a:r>
            <a:b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특정인과 개인 주소록을 공유하는 ‘공유 주소록’ 기능</a:t>
            </a:r>
            <a:b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공개 주소록에 대해서 이력 관리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최초 등록자명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최종 수정일자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>
              <a:lnSpc>
                <a:spcPts val="19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등록된 주소에서 휴대폰 정보를 활용하여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SMS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에서 편리한 수신자 지원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분류별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조직별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발송 가능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4483284" y="1739506"/>
            <a:ext cx="4915788" cy="3164101"/>
            <a:chOff x="6754522" y="829265"/>
            <a:chExt cx="4915788" cy="3164101"/>
          </a:xfrm>
        </p:grpSpPr>
        <p:sp>
          <p:nvSpPr>
            <p:cNvPr id="25" name="사각형 설명선 18">
              <a:extLst>
                <a:ext uri="{FF2B5EF4-FFF2-40B4-BE49-F238E27FC236}">
                  <a16:creationId xmlns:a16="http://schemas.microsoft.com/office/drawing/2014/main" id="{BF193B70-04B8-4C66-829D-C2BB7D54F958}"/>
                </a:ext>
              </a:extLst>
            </p:cNvPr>
            <p:cNvSpPr/>
            <p:nvPr/>
          </p:nvSpPr>
          <p:spPr>
            <a:xfrm>
              <a:off x="6754522" y="829265"/>
              <a:ext cx="4915788" cy="3164101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50153152-05BA-4D42-98C0-C2F83B4F8991}"/>
                </a:ext>
              </a:extLst>
            </p:cNvPr>
            <p:cNvSpPr/>
            <p:nvPr/>
          </p:nvSpPr>
          <p:spPr>
            <a:xfrm>
              <a:off x="8471078" y="963028"/>
              <a:ext cx="1482675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 algn="ctr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기능 구성도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사각형: 둥근 모서리 21">
              <a:extLst>
                <a:ext uri="{FF2B5EF4-FFF2-40B4-BE49-F238E27FC236}">
                  <a16:creationId xmlns:a16="http://schemas.microsoft.com/office/drawing/2014/main" id="{8D090E70-3288-4861-A6DA-7080B9E35217}"/>
                </a:ext>
              </a:extLst>
            </p:cNvPr>
            <p:cNvSpPr/>
            <p:nvPr/>
          </p:nvSpPr>
          <p:spPr>
            <a:xfrm>
              <a:off x="8617102" y="155052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개인 주소록</a:t>
              </a:r>
            </a:p>
          </p:txBody>
        </p:sp>
        <p:sp>
          <p:nvSpPr>
            <p:cNvPr id="42" name="사각형: 둥근 모서리 22">
              <a:extLst>
                <a:ext uri="{FF2B5EF4-FFF2-40B4-BE49-F238E27FC236}">
                  <a16:creationId xmlns:a16="http://schemas.microsoft.com/office/drawing/2014/main" id="{B3CEA4C0-DF8B-4D69-9200-01058FC70630}"/>
                </a:ext>
              </a:extLst>
            </p:cNvPr>
            <p:cNvSpPr/>
            <p:nvPr/>
          </p:nvSpPr>
          <p:spPr>
            <a:xfrm>
              <a:off x="8617102" y="1998200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공개주소록</a:t>
              </a:r>
            </a:p>
          </p:txBody>
        </p:sp>
        <p:sp>
          <p:nvSpPr>
            <p:cNvPr id="43" name="사각형: 둥근 모서리 23">
              <a:extLst>
                <a:ext uri="{FF2B5EF4-FFF2-40B4-BE49-F238E27FC236}">
                  <a16:creationId xmlns:a16="http://schemas.microsoft.com/office/drawing/2014/main" id="{86D33D78-0217-45F4-8BB0-09CD64FCD3B3}"/>
                </a:ext>
              </a:extLst>
            </p:cNvPr>
            <p:cNvSpPr/>
            <p:nvPr/>
          </p:nvSpPr>
          <p:spPr>
            <a:xfrm>
              <a:off x="8617102" y="244587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사내 </a:t>
              </a:r>
              <a:r>
                <a:rPr lang="ko-KR" altLang="en-US" sz="1150" dirty="0" err="1"/>
                <a:t>그룹핑</a:t>
              </a:r>
              <a:endParaRPr lang="ko-KR" altLang="en-US" sz="1150" dirty="0"/>
            </a:p>
          </p:txBody>
        </p:sp>
        <p:sp>
          <p:nvSpPr>
            <p:cNvPr id="44" name="사각형: 둥근 모서리 24">
              <a:extLst>
                <a:ext uri="{FF2B5EF4-FFF2-40B4-BE49-F238E27FC236}">
                  <a16:creationId xmlns:a16="http://schemas.microsoft.com/office/drawing/2014/main" id="{55D6FD17-56D0-48E4-BD5C-8630463D7B7B}"/>
                </a:ext>
              </a:extLst>
            </p:cNvPr>
            <p:cNvSpPr/>
            <p:nvPr/>
          </p:nvSpPr>
          <p:spPr>
            <a:xfrm>
              <a:off x="8617102" y="288402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그룹추가</a:t>
              </a:r>
            </a:p>
          </p:txBody>
        </p:sp>
        <p:sp>
          <p:nvSpPr>
            <p:cNvPr id="45" name="사각형: 둥근 모서리 25">
              <a:extLst>
                <a:ext uri="{FF2B5EF4-FFF2-40B4-BE49-F238E27FC236}">
                  <a16:creationId xmlns:a16="http://schemas.microsoft.com/office/drawing/2014/main" id="{9D33F909-9D1D-4427-A638-E3A9079DD8AF}"/>
                </a:ext>
              </a:extLst>
            </p:cNvPr>
            <p:cNvSpPr/>
            <p:nvPr/>
          </p:nvSpPr>
          <p:spPr>
            <a:xfrm>
              <a:off x="8617101" y="3526400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50"/>
                <a:t>CSV </a:t>
              </a:r>
              <a:r>
                <a:rPr lang="ko-KR" altLang="en-US" sz="1150"/>
                <a:t>내보내기</a:t>
              </a:r>
              <a:endParaRPr lang="ko-KR" altLang="en-US" sz="1150" dirty="0"/>
            </a:p>
          </p:txBody>
        </p:sp>
        <p:sp>
          <p:nvSpPr>
            <p:cNvPr id="46" name="사각형: 둥근 모서리 26">
              <a:extLst>
                <a:ext uri="{FF2B5EF4-FFF2-40B4-BE49-F238E27FC236}">
                  <a16:creationId xmlns:a16="http://schemas.microsoft.com/office/drawing/2014/main" id="{13103789-2047-4519-81F0-72F12AFD6090}"/>
                </a:ext>
              </a:extLst>
            </p:cNvPr>
            <p:cNvSpPr/>
            <p:nvPr/>
          </p:nvSpPr>
          <p:spPr>
            <a:xfrm>
              <a:off x="10207777" y="1788364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8EB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사내통신</a:t>
              </a:r>
            </a:p>
          </p:txBody>
        </p:sp>
        <p:sp>
          <p:nvSpPr>
            <p:cNvPr id="47" name="사각형: 둥근 모서리 27">
              <a:extLst>
                <a:ext uri="{FF2B5EF4-FFF2-40B4-BE49-F238E27FC236}">
                  <a16:creationId xmlns:a16="http://schemas.microsoft.com/office/drawing/2014/main" id="{8B11315E-597F-41DA-9040-9447B5AB038C}"/>
                </a:ext>
              </a:extLst>
            </p:cNvPr>
            <p:cNvSpPr/>
            <p:nvPr/>
          </p:nvSpPr>
          <p:spPr>
            <a:xfrm>
              <a:off x="10207777" y="2236039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8EB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전자우편</a:t>
              </a:r>
            </a:p>
          </p:txBody>
        </p:sp>
        <p:sp>
          <p:nvSpPr>
            <p:cNvPr id="48" name="사각형: 둥근 모서리 28">
              <a:extLst>
                <a:ext uri="{FF2B5EF4-FFF2-40B4-BE49-F238E27FC236}">
                  <a16:creationId xmlns:a16="http://schemas.microsoft.com/office/drawing/2014/main" id="{648DD10B-D0D5-4088-A1F3-AA8DE87864CB}"/>
                </a:ext>
              </a:extLst>
            </p:cNvPr>
            <p:cNvSpPr/>
            <p:nvPr/>
          </p:nvSpPr>
          <p:spPr>
            <a:xfrm>
              <a:off x="10207777" y="2674189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rgbClr val="8EB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50" dirty="0"/>
                <a:t>SMS</a:t>
              </a:r>
              <a:endParaRPr lang="ko-KR" altLang="en-US" sz="1150" dirty="0"/>
            </a:p>
          </p:txBody>
        </p:sp>
        <p:sp>
          <p:nvSpPr>
            <p:cNvPr id="49" name="사각형: 둥근 모서리 29">
              <a:extLst>
                <a:ext uri="{FF2B5EF4-FFF2-40B4-BE49-F238E27FC236}">
                  <a16:creationId xmlns:a16="http://schemas.microsoft.com/office/drawing/2014/main" id="{8832981A-D640-4D1C-8538-F69BB0B40CB9}"/>
                </a:ext>
              </a:extLst>
            </p:cNvPr>
            <p:cNvSpPr/>
            <p:nvPr/>
          </p:nvSpPr>
          <p:spPr>
            <a:xfrm>
              <a:off x="7007377" y="155052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빠른</a:t>
              </a:r>
              <a:r>
                <a:rPr lang="en-US" altLang="ko-KR" sz="1150" dirty="0"/>
                <a:t> </a:t>
              </a:r>
              <a:r>
                <a:rPr lang="ko-KR" altLang="en-US" sz="1150" dirty="0"/>
                <a:t>주소추가</a:t>
              </a:r>
            </a:p>
          </p:txBody>
        </p:sp>
        <p:sp>
          <p:nvSpPr>
            <p:cNvPr id="50" name="사각형: 둥근 모서리 30">
              <a:extLst>
                <a:ext uri="{FF2B5EF4-FFF2-40B4-BE49-F238E27FC236}">
                  <a16:creationId xmlns:a16="http://schemas.microsoft.com/office/drawing/2014/main" id="{0425359A-1485-4D7C-B7A9-4B7C9D094C93}"/>
                </a:ext>
              </a:extLst>
            </p:cNvPr>
            <p:cNvSpPr/>
            <p:nvPr/>
          </p:nvSpPr>
          <p:spPr>
            <a:xfrm>
              <a:off x="7016902" y="1996188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일괄 주소추가</a:t>
              </a:r>
            </a:p>
          </p:txBody>
        </p:sp>
        <p:sp>
          <p:nvSpPr>
            <p:cNvPr id="51" name="사각형: 둥근 모서리 31">
              <a:extLst>
                <a:ext uri="{FF2B5EF4-FFF2-40B4-BE49-F238E27FC236}">
                  <a16:creationId xmlns:a16="http://schemas.microsoft.com/office/drawing/2014/main" id="{F6B7B3F3-E067-4DE7-B9B5-FF35B9AC20C3}"/>
                </a:ext>
              </a:extLst>
            </p:cNvPr>
            <p:cNvSpPr/>
            <p:nvPr/>
          </p:nvSpPr>
          <p:spPr>
            <a:xfrm>
              <a:off x="7007377" y="244587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50" dirty="0"/>
                <a:t>일반 주소추가</a:t>
              </a:r>
            </a:p>
          </p:txBody>
        </p:sp>
        <p:sp>
          <p:nvSpPr>
            <p:cNvPr id="52" name="사각형: 둥근 모서리 32">
              <a:extLst>
                <a:ext uri="{FF2B5EF4-FFF2-40B4-BE49-F238E27FC236}">
                  <a16:creationId xmlns:a16="http://schemas.microsoft.com/office/drawing/2014/main" id="{052E0CD3-ECE7-46E6-A973-C9E43F45F98E}"/>
                </a:ext>
              </a:extLst>
            </p:cNvPr>
            <p:cNvSpPr/>
            <p:nvPr/>
          </p:nvSpPr>
          <p:spPr>
            <a:xfrm>
              <a:off x="7007377" y="2884025"/>
              <a:ext cx="1190625" cy="350426"/>
            </a:xfrm>
            <a:prstGeom prst="roundRect">
              <a:avLst>
                <a:gd name="adj" fmla="val 931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50" dirty="0"/>
                <a:t>CSV </a:t>
              </a:r>
              <a:r>
                <a:rPr lang="ko-KR" altLang="en-US" sz="1150" dirty="0"/>
                <a:t>가져오기</a:t>
              </a:r>
            </a:p>
          </p:txBody>
        </p:sp>
        <p:pic>
          <p:nvPicPr>
            <p:cNvPr id="53" name="그래픽 37">
              <a:extLst>
                <a:ext uri="{FF2B5EF4-FFF2-40B4-BE49-F238E27FC236}">
                  <a16:creationId xmlns:a16="http://schemas.microsoft.com/office/drawing/2014/main" id="{31EF42DC-BB6C-4728-BF25-FF40E5B3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32330" y="2238180"/>
              <a:ext cx="169494" cy="308170"/>
            </a:xfrm>
            <a:prstGeom prst="rect">
              <a:avLst/>
            </a:prstGeom>
          </p:spPr>
        </p:pic>
        <p:pic>
          <p:nvPicPr>
            <p:cNvPr id="54" name="그래픽 38">
              <a:extLst>
                <a:ext uri="{FF2B5EF4-FFF2-40B4-BE49-F238E27FC236}">
                  <a16:creationId xmlns:a16="http://schemas.microsoft.com/office/drawing/2014/main" id="{92FC4EC5-8BFB-420A-B88F-AFEB0769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9830" y="2238180"/>
              <a:ext cx="169494" cy="308170"/>
            </a:xfrm>
            <a:prstGeom prst="rect">
              <a:avLst/>
            </a:prstGeom>
          </p:spPr>
        </p:pic>
        <p:pic>
          <p:nvPicPr>
            <p:cNvPr id="55" name="그래픽 39">
              <a:extLst>
                <a:ext uri="{FF2B5EF4-FFF2-40B4-BE49-F238E27FC236}">
                  <a16:creationId xmlns:a16="http://schemas.microsoft.com/office/drawing/2014/main" id="{BF79A90F-DE33-40E8-A863-ECEF01580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9127666" y="3230070"/>
              <a:ext cx="169494" cy="308170"/>
            </a:xfrm>
            <a:prstGeom prst="rect">
              <a:avLst/>
            </a:prstGeom>
          </p:spPr>
        </p:pic>
      </p:grpSp>
      <p:sp>
        <p:nvSpPr>
          <p:cNvPr id="28" name="TextBox 83">
            <a:extLst>
              <a:ext uri="{FF2B5EF4-FFF2-40B4-BE49-F238E27FC236}">
                <a16:creationId xmlns:a16="http://schemas.microsoft.com/office/drawing/2014/main" id="{33031306-FE2B-42F1-BF96-E03A0CB82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962356"/>
            <a:ext cx="9628354" cy="69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2800"/>
              </a:lnSpc>
              <a:spcAft>
                <a:spcPts val="200"/>
              </a:spcAft>
            </a:pPr>
            <a:r>
              <a:rPr lang="ko-KR" altLang="en-US" sz="20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웹상에서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주소록 등록하고 관리하며 이를 이용하여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지인 관리 및 커뮤니케이션에 효율성을 높일 수 있습니다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eaLnBrk="0" hangingPunct="0">
              <a:lnSpc>
                <a:spcPts val="2800"/>
              </a:lnSpc>
              <a:spcAft>
                <a:spcPts val="200"/>
              </a:spcAft>
            </a:pP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6164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D79A71-144D-81C3-BACD-3E6A4031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63" y="2594965"/>
            <a:ext cx="5873824" cy="2293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428F236-AF1B-708F-505B-4C86E7BD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334" y="3812102"/>
            <a:ext cx="4123667" cy="35326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설문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사내 임직원들의 다양한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수렴을 통한 신속한 의사 결정과 업무 효율성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을 높여 주는 설문조사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98839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조사 기간 설정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기명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무기명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시행 여부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결과 공개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조사대상 관리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주관식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객관식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(10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 가능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6597638" y="2594966"/>
            <a:ext cx="3008699" cy="4021592"/>
            <a:chOff x="6813396" y="4307257"/>
            <a:chExt cx="3008699" cy="4021592"/>
          </a:xfrm>
        </p:grpSpPr>
        <p:sp>
          <p:nvSpPr>
            <p:cNvPr id="29" name="사각형 설명선 28">
              <a:extLst>
                <a:ext uri="{FF2B5EF4-FFF2-40B4-BE49-F238E27FC236}">
                  <a16:creationId xmlns:a16="http://schemas.microsoft.com/office/drawing/2014/main" id="{0D6B4F4C-300D-480E-823D-9D2E635B3036}"/>
                </a:ext>
              </a:extLst>
            </p:cNvPr>
            <p:cNvSpPr/>
            <p:nvPr/>
          </p:nvSpPr>
          <p:spPr>
            <a:xfrm>
              <a:off x="6813396" y="4307257"/>
              <a:ext cx="3008699" cy="4021592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Rectangle 117">
              <a:extLst>
                <a:ext uri="{FF2B5EF4-FFF2-40B4-BE49-F238E27FC236}">
                  <a16:creationId xmlns:a16="http://schemas.microsoft.com/office/drawing/2014/main" id="{713ECBE0-3ED8-489D-9731-B2C79E6C0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9822" y="4510038"/>
              <a:ext cx="2446340" cy="18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전자설문 조사 관리</a:t>
              </a: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 기간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참여자 관리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무기명 참여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 시행 여부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결과 공개 여부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결과 제공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참여자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,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퍼센티지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)</a:t>
              </a:r>
              <a:endPara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질문 등록 관리</a:t>
              </a: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주관식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 적용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객관식은 최대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10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지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선택형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질문에 에디터 제공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 선택에 이미지 적용 가능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과거 설문 조회 및 검색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설문에 대한 의견 등록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다국어 동시 지원</a:t>
              </a:r>
            </a:p>
            <a:p>
              <a:pPr marL="152400" lvl="1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defRPr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182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4C93EE34-D160-48F2-92D3-3295E6CFE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9" y="5329083"/>
            <a:ext cx="4034335" cy="17511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832B47-D3F8-4733-8322-91C5AD19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52" y="1724309"/>
            <a:ext cx="4034582" cy="35882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근태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주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52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시간 근무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효과적 근태관리를 통한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워라밸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유지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1E686A3-ECB0-4994-A0CD-4466D147871F}"/>
              </a:ext>
            </a:extLst>
          </p:cNvPr>
          <p:cNvGrpSpPr/>
          <p:nvPr/>
        </p:nvGrpSpPr>
        <p:grpSpPr>
          <a:xfrm>
            <a:off x="6567251" y="5283956"/>
            <a:ext cx="3151170" cy="1421497"/>
            <a:chOff x="6567251" y="5770780"/>
            <a:chExt cx="3151170" cy="1421497"/>
          </a:xfrm>
        </p:grpSpPr>
        <p:sp>
          <p:nvSpPr>
            <p:cNvPr id="30" name="사각형 설명선 18">
              <a:extLst>
                <a:ext uri="{FF2B5EF4-FFF2-40B4-BE49-F238E27FC236}">
                  <a16:creationId xmlns:a16="http://schemas.microsoft.com/office/drawing/2014/main" id="{C9F1D1EB-B814-410F-897F-2F503C2DAFD6}"/>
                </a:ext>
              </a:extLst>
            </p:cNvPr>
            <p:cNvSpPr/>
            <p:nvPr/>
          </p:nvSpPr>
          <p:spPr>
            <a:xfrm>
              <a:off x="6567251" y="5770780"/>
              <a:ext cx="3151170" cy="1421497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05B884E5-EF00-4ECA-9820-2D65B7791D3F}"/>
                </a:ext>
              </a:extLst>
            </p:cNvPr>
            <p:cNvSpPr/>
            <p:nvPr/>
          </p:nvSpPr>
          <p:spPr>
            <a:xfrm>
              <a:off x="7199790" y="5866029"/>
              <a:ext cx="1922617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휴가 현황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텍스트 개체 틀 297">
              <a:extLst>
                <a:ext uri="{FF2B5EF4-FFF2-40B4-BE49-F238E27FC236}">
                  <a16:creationId xmlns:a16="http://schemas.microsoft.com/office/drawing/2014/main" id="{46268C99-89E2-4A5E-810C-BBED7E6CDA3B}"/>
                </a:ext>
              </a:extLst>
            </p:cNvPr>
            <p:cNvSpPr txBox="1">
              <a:spLocks/>
            </p:cNvSpPr>
            <p:nvPr/>
          </p:nvSpPr>
          <p:spPr>
            <a:xfrm>
              <a:off x="6733701" y="6431959"/>
              <a:ext cx="1491084" cy="64961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연차 자동 관리</a:t>
              </a:r>
              <a:endPara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휴가 사용 내역 조회</a:t>
              </a:r>
              <a:endPara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잔여 연차일수 확인</a:t>
              </a:r>
              <a:endPara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3" name="그래픽 14">
              <a:extLst>
                <a:ext uri="{FF2B5EF4-FFF2-40B4-BE49-F238E27FC236}">
                  <a16:creationId xmlns:a16="http://schemas.microsoft.com/office/drawing/2014/main" id="{5380AD74-9BB1-41D5-A2F3-56A64D154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68549" y="5926505"/>
              <a:ext cx="431241" cy="356243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EE09FA8-3CE4-41C0-942C-607E00B32B65}"/>
              </a:ext>
            </a:extLst>
          </p:cNvPr>
          <p:cNvGrpSpPr/>
          <p:nvPr/>
        </p:nvGrpSpPr>
        <p:grpSpPr>
          <a:xfrm>
            <a:off x="6567251" y="2251509"/>
            <a:ext cx="3151170" cy="1881241"/>
            <a:chOff x="6567251" y="3623620"/>
            <a:chExt cx="3151170" cy="1881241"/>
          </a:xfrm>
        </p:grpSpPr>
        <p:sp>
          <p:nvSpPr>
            <p:cNvPr id="34" name="사각형 설명선 18">
              <a:extLst>
                <a:ext uri="{FF2B5EF4-FFF2-40B4-BE49-F238E27FC236}">
                  <a16:creationId xmlns:a16="http://schemas.microsoft.com/office/drawing/2014/main" id="{9D9591C4-F9EE-4F3C-9B61-BE465B08AD06}"/>
                </a:ext>
              </a:extLst>
            </p:cNvPr>
            <p:cNvSpPr/>
            <p:nvPr/>
          </p:nvSpPr>
          <p:spPr>
            <a:xfrm>
              <a:off x="6567251" y="3623620"/>
              <a:ext cx="3151170" cy="1881241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50B46B9E-B9DA-442A-BC75-FB55E931EEAD}"/>
                </a:ext>
              </a:extLst>
            </p:cNvPr>
            <p:cNvSpPr/>
            <p:nvPr/>
          </p:nvSpPr>
          <p:spPr>
            <a:xfrm>
              <a:off x="7199790" y="3718869"/>
              <a:ext cx="1922617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근태 현황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텍스트 개체 틀 297">
              <a:extLst>
                <a:ext uri="{FF2B5EF4-FFF2-40B4-BE49-F238E27FC236}">
                  <a16:creationId xmlns:a16="http://schemas.microsoft.com/office/drawing/2014/main" id="{2BCF0C25-2F1D-4320-85D7-94776491D176}"/>
                </a:ext>
              </a:extLst>
            </p:cNvPr>
            <p:cNvSpPr txBox="1">
              <a:spLocks/>
            </p:cNvSpPr>
            <p:nvPr/>
          </p:nvSpPr>
          <p:spPr>
            <a:xfrm>
              <a:off x="6733701" y="4284799"/>
              <a:ext cx="2644614" cy="1122070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별도의 기기 설치 없이 </a:t>
              </a:r>
              <a:r>
                <a:rPr lang="en-US" altLang="ko-KR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PC, I P</a:t>
              </a: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로 간편한 출퇴근 체크</a:t>
              </a:r>
              <a:endParaRPr lang="en-US" altLang="ko-KR" sz="105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다양한 근태 유형에 맞게 근무시간 관리</a:t>
              </a:r>
              <a:endParaRPr lang="en-US" altLang="ko-KR" sz="105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 단위로 근무 현황 조회</a:t>
              </a:r>
              <a:endParaRPr lang="en-US" altLang="ko-KR" sz="105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 </a:t>
              </a:r>
              <a:r>
                <a:rPr lang="en-US" altLang="ko-KR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52</a:t>
              </a: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 초과근무 모니터링</a:t>
              </a:r>
              <a:endParaRPr lang="en-US" altLang="ko-KR" sz="105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>
                <a:lnSpc>
                  <a:spcPts val="1300"/>
                </a:lnSpc>
                <a:spcBef>
                  <a:spcPts val="200"/>
                </a:spcBef>
                <a:spcAft>
                  <a:spcPts val="182"/>
                </a:spcAft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남은 업무시간 확인</a:t>
              </a:r>
              <a:endParaRPr lang="en-US" altLang="ko-KR" sz="105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7" name="그래픽 18">
              <a:extLst>
                <a:ext uri="{FF2B5EF4-FFF2-40B4-BE49-F238E27FC236}">
                  <a16:creationId xmlns:a16="http://schemas.microsoft.com/office/drawing/2014/main" id="{55C62FEF-2AC0-446F-B83B-8871C552A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68549" y="3779345"/>
              <a:ext cx="431241" cy="356243"/>
            </a:xfrm>
            <a:prstGeom prst="rect">
              <a:avLst/>
            </a:prstGeom>
          </p:spPr>
        </p:pic>
      </p:grpSp>
      <p:sp>
        <p:nvSpPr>
          <p:cNvPr id="41" name="자유형: 도형 20">
            <a:extLst>
              <a:ext uri="{FF2B5EF4-FFF2-40B4-BE49-F238E27FC236}">
                <a16:creationId xmlns:a16="http://schemas.microsoft.com/office/drawing/2014/main" id="{4B277DE1-938B-4742-9D8B-93ECAF1EE5D3}"/>
              </a:ext>
            </a:extLst>
          </p:cNvPr>
          <p:cNvSpPr/>
          <p:nvPr/>
        </p:nvSpPr>
        <p:spPr>
          <a:xfrm>
            <a:off x="394916" y="1766223"/>
            <a:ext cx="5998679" cy="783324"/>
          </a:xfrm>
          <a:custGeom>
            <a:avLst/>
            <a:gdLst>
              <a:gd name="connsiteX0" fmla="*/ 236220 w 6492240"/>
              <a:gd name="connsiteY0" fmla="*/ 0 h 731520"/>
              <a:gd name="connsiteX1" fmla="*/ 4625340 w 6492240"/>
              <a:gd name="connsiteY1" fmla="*/ 0 h 731520"/>
              <a:gd name="connsiteX2" fmla="*/ 6492240 w 6492240"/>
              <a:gd name="connsiteY2" fmla="*/ 731520 h 731520"/>
              <a:gd name="connsiteX3" fmla="*/ 0 w 6492240"/>
              <a:gd name="connsiteY3" fmla="*/ 731520 h 731520"/>
              <a:gd name="connsiteX4" fmla="*/ 236220 w 6492240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240" h="731520">
                <a:moveTo>
                  <a:pt x="236220" y="0"/>
                </a:moveTo>
                <a:lnTo>
                  <a:pt x="4625340" y="0"/>
                </a:lnTo>
                <a:lnTo>
                  <a:pt x="6492240" y="731520"/>
                </a:lnTo>
                <a:lnTo>
                  <a:pt x="0" y="731520"/>
                </a:lnTo>
                <a:lnTo>
                  <a:pt x="236220" y="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9C49D34F-CA91-44A8-9549-EE4F26937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33" y="5590313"/>
            <a:ext cx="4012373" cy="333652"/>
          </a:xfrm>
          <a:prstGeom prst="rect">
            <a:avLst/>
          </a:prstGeom>
          <a:ln>
            <a:noFill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3C13EC-FF2E-4C86-8243-6336B25D7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16" y="2557468"/>
            <a:ext cx="5998679" cy="6990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D67923D-AF1E-41AC-AB7D-161DA2CC8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" y="5347007"/>
            <a:ext cx="228600" cy="114300"/>
          </a:xfrm>
          <a:prstGeom prst="rect">
            <a:avLst/>
          </a:prstGeom>
        </p:spPr>
      </p:pic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9BCADEDC-3465-49B9-987D-30ED7FC71519}"/>
              </a:ext>
            </a:extLst>
          </p:cNvPr>
          <p:cNvSpPr/>
          <p:nvPr/>
        </p:nvSpPr>
        <p:spPr>
          <a:xfrm>
            <a:off x="365124" y="5444379"/>
            <a:ext cx="5187951" cy="757194"/>
          </a:xfrm>
          <a:custGeom>
            <a:avLst/>
            <a:gdLst>
              <a:gd name="connsiteX0" fmla="*/ 228600 w 4876800"/>
              <a:gd name="connsiteY0" fmla="*/ 0 h 709613"/>
              <a:gd name="connsiteX1" fmla="*/ 3514725 w 4876800"/>
              <a:gd name="connsiteY1" fmla="*/ 0 h 709613"/>
              <a:gd name="connsiteX2" fmla="*/ 4876800 w 4876800"/>
              <a:gd name="connsiteY2" fmla="*/ 709613 h 709613"/>
              <a:gd name="connsiteX3" fmla="*/ 0 w 4876800"/>
              <a:gd name="connsiteY3" fmla="*/ 709613 h 709613"/>
              <a:gd name="connsiteX4" fmla="*/ 228600 w 4876800"/>
              <a:gd name="connsiteY4" fmla="*/ 0 h 70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709613">
                <a:moveTo>
                  <a:pt x="228600" y="0"/>
                </a:moveTo>
                <a:lnTo>
                  <a:pt x="3514725" y="0"/>
                </a:lnTo>
                <a:lnTo>
                  <a:pt x="4876800" y="709613"/>
                </a:lnTo>
                <a:lnTo>
                  <a:pt x="0" y="709613"/>
                </a:lnTo>
                <a:lnTo>
                  <a:pt x="228600" y="0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5358D7C-723E-4761-9F6C-E8DB615D0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0" y="6194621"/>
            <a:ext cx="5168899" cy="4298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0783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사내직원들끼리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채팅을 보내고 받는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113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수신대상자를 정하여 채팅을 빠르게 보낼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문자처럼 서로 대화 하듯이 주고 받을 수 있고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상대방이 읽지 않았으면  읽지 않은 인원의 숫자로 표시됩니다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 리스트에서 검색된 단어가 포함된 채팅방을 제공합니다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채팅을 주고 받은 내용은 검색이 가능하여 추후에 찾아보기에도 편리합니다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6FFF94A2-36BC-9B36-63F6-68296370CD33}"/>
              </a:ext>
            </a:extLst>
          </p:cNvPr>
          <p:cNvGrpSpPr/>
          <p:nvPr/>
        </p:nvGrpSpPr>
        <p:grpSpPr>
          <a:xfrm>
            <a:off x="320691" y="2849010"/>
            <a:ext cx="6373035" cy="4370939"/>
            <a:chOff x="320691" y="2915686"/>
            <a:chExt cx="6088991" cy="4176128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969DE5BF-814B-A0A8-508D-B39E9CD64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691" y="2915686"/>
              <a:ext cx="6088991" cy="417612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9BBEC97-B497-A390-73A2-82A13E51B878}"/>
                </a:ext>
              </a:extLst>
            </p:cNvPr>
            <p:cNvSpPr/>
            <p:nvPr/>
          </p:nvSpPr>
          <p:spPr>
            <a:xfrm>
              <a:off x="1787234" y="3310073"/>
              <a:ext cx="215397" cy="218940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CDE0BFF-7881-C36C-3CC0-2E50433EE348}"/>
                </a:ext>
              </a:extLst>
            </p:cNvPr>
            <p:cNvSpPr/>
            <p:nvPr/>
          </p:nvSpPr>
          <p:spPr>
            <a:xfrm>
              <a:off x="5862638" y="3319597"/>
              <a:ext cx="452438" cy="19512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220E7D2D-1CBE-BCD5-7C90-FCAB512F6C87}"/>
                </a:ext>
              </a:extLst>
            </p:cNvPr>
            <p:cNvSpPr/>
            <p:nvPr/>
          </p:nvSpPr>
          <p:spPr>
            <a:xfrm>
              <a:off x="5200650" y="3012415"/>
              <a:ext cx="1147764" cy="19512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D18A7C11-0F24-DE86-83AD-28EEB662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92" y="2849009"/>
            <a:ext cx="2950098" cy="43709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8875CC93-809C-2786-3C45-0B091B17B343}"/>
              </a:ext>
            </a:extLst>
          </p:cNvPr>
          <p:cNvSpPr/>
          <p:nvPr/>
        </p:nvSpPr>
        <p:spPr>
          <a:xfrm>
            <a:off x="7831931" y="3910012"/>
            <a:ext cx="95250" cy="123149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5160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채팅의 여러가지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9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새채팅으로 원하는 대화상대와 채팅방을 생성할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 알림을 켜 놓을 시 실시간으로 알림을 받을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b="0" i="0" dirty="0">
                <a:solidFill>
                  <a:srgbClr val="38383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메시지 ・ 이미지 ・ 파일전송 </a:t>
            </a:r>
            <a:r>
              <a:rPr lang="ko-KR" altLang="en-US" sz="1100" dirty="0">
                <a:solidFill>
                  <a:srgbClr val="38383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 편리하게 채팅이 가능합니다</a:t>
            </a:r>
            <a:r>
              <a:rPr lang="en-US" altLang="ko-KR" sz="1100" dirty="0">
                <a:solidFill>
                  <a:srgbClr val="38383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16C50C5-C2EF-D644-47DE-8E2B6929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61" y="2601478"/>
            <a:ext cx="8042779" cy="4434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02D188-64CF-48B9-62DF-8DC7B3037FA1}"/>
              </a:ext>
            </a:extLst>
          </p:cNvPr>
          <p:cNvSpPr/>
          <p:nvPr/>
        </p:nvSpPr>
        <p:spPr>
          <a:xfrm>
            <a:off x="7811943" y="3034272"/>
            <a:ext cx="472896" cy="204034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71E6FEC-03B9-35FA-2D92-B492580B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58" y="2787313"/>
            <a:ext cx="2193296" cy="309725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A568AB3-8A85-2B42-B266-5878961ECA69}"/>
              </a:ext>
            </a:extLst>
          </p:cNvPr>
          <p:cNvSpPr/>
          <p:nvPr/>
        </p:nvSpPr>
        <p:spPr>
          <a:xfrm>
            <a:off x="5653105" y="2806953"/>
            <a:ext cx="332095" cy="271836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CBF0AFD-3C45-A614-57FB-57056F84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930" y="3451970"/>
            <a:ext cx="2904152" cy="3775397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67A3C3B-0533-1AA0-D7BC-BAD9672B2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52" y="3451970"/>
            <a:ext cx="2542899" cy="377016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A0C077DA-09CB-E3E7-E404-BA9B1C6CF5A6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341631" y="3136289"/>
            <a:ext cx="2470312" cy="315681"/>
          </a:xfrm>
          <a:prstGeom prst="straightConnector1">
            <a:avLst/>
          </a:prstGeom>
          <a:ln w="25400" cmpd="sng">
            <a:solidFill>
              <a:schemeClr val="accent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D4A03D1B-8AFC-84C1-B505-C587211321CA}"/>
              </a:ext>
            </a:extLst>
          </p:cNvPr>
          <p:cNvSpPr/>
          <p:nvPr/>
        </p:nvSpPr>
        <p:spPr>
          <a:xfrm>
            <a:off x="4850261" y="6825683"/>
            <a:ext cx="813469" cy="212967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4867E3E6-64A9-FC24-6CFB-8E6AB656ECE0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663730" y="6932167"/>
            <a:ext cx="1214439" cy="0"/>
          </a:xfrm>
          <a:prstGeom prst="straightConnector1">
            <a:avLst/>
          </a:prstGeom>
          <a:ln w="25400" cmpd="sng">
            <a:solidFill>
              <a:schemeClr val="accent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>
            <a:extLst>
              <a:ext uri="{FF2B5EF4-FFF2-40B4-BE49-F238E27FC236}">
                <a16:creationId xmlns:a16="http://schemas.microsoft.com/office/drawing/2014/main" id="{2D9495F1-A8B0-56C7-EA0A-8E5A11675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53" y="4822560"/>
            <a:ext cx="3039639" cy="2428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E06F18BB-2391-CB38-A9DD-83F5261D0FFF}"/>
              </a:ext>
            </a:extLst>
          </p:cNvPr>
          <p:cNvSpPr/>
          <p:nvPr/>
        </p:nvSpPr>
        <p:spPr>
          <a:xfrm>
            <a:off x="1914056" y="6000426"/>
            <a:ext cx="1692275" cy="485775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F02A6FE-C0C3-3868-235D-7EC566FF544C}"/>
              </a:ext>
            </a:extLst>
          </p:cNvPr>
          <p:cNvSpPr/>
          <p:nvPr/>
        </p:nvSpPr>
        <p:spPr>
          <a:xfrm>
            <a:off x="647232" y="6533827"/>
            <a:ext cx="628650" cy="2159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6441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채팅의 여러가지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9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 등 여러 기능에서 사내직원 클릭 시 채팅이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결재문서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 게시물 등 대화상대에게  전달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8C5CAB7E-44C4-796E-31F5-F48A54203D70}"/>
              </a:ext>
            </a:extLst>
          </p:cNvPr>
          <p:cNvGrpSpPr/>
          <p:nvPr/>
        </p:nvGrpSpPr>
        <p:grpSpPr>
          <a:xfrm>
            <a:off x="321344" y="2390641"/>
            <a:ext cx="3963380" cy="4772159"/>
            <a:chOff x="321344" y="2390641"/>
            <a:chExt cx="3896314" cy="469140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F426E1F-B9BF-208F-403D-EE72025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344" y="2390641"/>
              <a:ext cx="3896314" cy="172371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cxnSp>
          <p:nvCxnSpPr>
            <p:cNvPr id="3" name="직선 화살표 연결선 2">
              <a:extLst>
                <a:ext uri="{FF2B5EF4-FFF2-40B4-BE49-F238E27FC236}">
                  <a16:creationId xmlns:a16="http://schemas.microsoft.com/office/drawing/2014/main" id="{57F00765-6011-F8EC-E5EF-A3E6EE749194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922760" y="3707751"/>
              <a:ext cx="282485" cy="201437"/>
            </a:xfrm>
            <a:prstGeom prst="straightConnector1">
              <a:avLst/>
            </a:prstGeom>
            <a:ln w="19050" cmpd="sng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A7E9C5C6-6F69-1509-3B79-14DB30D63715}"/>
                </a:ext>
              </a:extLst>
            </p:cNvPr>
            <p:cNvSpPr/>
            <p:nvPr/>
          </p:nvSpPr>
          <p:spPr>
            <a:xfrm flipV="1">
              <a:off x="3205245" y="3630947"/>
              <a:ext cx="220575" cy="153609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F76019C-B2BC-541A-06A1-61BF6129BC9E}"/>
                </a:ext>
              </a:extLst>
            </p:cNvPr>
            <p:cNvSpPr/>
            <p:nvPr/>
          </p:nvSpPr>
          <p:spPr>
            <a:xfrm flipV="1">
              <a:off x="3165800" y="3302371"/>
              <a:ext cx="282486" cy="153609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BA2BE11-0D2E-2128-AD2A-6163F335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21" y="3523192"/>
              <a:ext cx="2408144" cy="3558856"/>
            </a:xfrm>
            <a:prstGeom prst="rect">
              <a:avLst/>
            </a:prstGeom>
            <a:ln w="15875">
              <a:solidFill>
                <a:schemeClr val="accent4"/>
              </a:solidFill>
            </a:ln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CE5AF41-7924-2349-8744-B05EC4797B9C}"/>
              </a:ext>
            </a:extLst>
          </p:cNvPr>
          <p:cNvGrpSpPr/>
          <p:nvPr/>
        </p:nvGrpSpPr>
        <p:grpSpPr>
          <a:xfrm>
            <a:off x="4472739" y="2381116"/>
            <a:ext cx="4977163" cy="4810259"/>
            <a:chOff x="4596113" y="2390641"/>
            <a:chExt cx="4854187" cy="469140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4DBDD93-5CFD-974A-ABE4-964EF5AA8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6113" y="2390641"/>
              <a:ext cx="4854187" cy="360050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00ECA7E4-2006-3E00-8127-5A5AED5518CC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7899328" y="4246176"/>
              <a:ext cx="845745" cy="0"/>
            </a:xfrm>
            <a:prstGeom prst="straightConnector1">
              <a:avLst/>
            </a:prstGeom>
            <a:ln w="19050" cmpd="sng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142ED47-06F9-B05B-5425-35D1483088FA}"/>
                </a:ext>
              </a:extLst>
            </p:cNvPr>
            <p:cNvSpPr/>
            <p:nvPr/>
          </p:nvSpPr>
          <p:spPr>
            <a:xfrm flipV="1">
              <a:off x="8962149" y="3629879"/>
              <a:ext cx="279454" cy="279454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C3BD1A9-03F0-6D53-F599-E71287618E0D}"/>
                </a:ext>
              </a:extLst>
            </p:cNvPr>
            <p:cNvSpPr/>
            <p:nvPr/>
          </p:nvSpPr>
          <p:spPr>
            <a:xfrm flipV="1">
              <a:off x="8745073" y="4151362"/>
              <a:ext cx="304405" cy="189629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0EDDA0A-F094-CF77-9E1E-A2D9F5B2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2560" y="3248468"/>
              <a:ext cx="2618568" cy="3833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F76BD51-41D9-83BB-B296-9D53D885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9035" y="6073910"/>
              <a:ext cx="3238395" cy="904083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6BB3110-E27B-3403-B66F-47B2461F22DA}"/>
                </a:ext>
              </a:extLst>
            </p:cNvPr>
            <p:cNvSpPr/>
            <p:nvPr/>
          </p:nvSpPr>
          <p:spPr>
            <a:xfrm flipV="1">
              <a:off x="5215306" y="4753425"/>
              <a:ext cx="2551778" cy="369556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35C0BB41-FE4A-CD08-63C1-26504EEB9906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>
              <a:off x="6491195" y="5122981"/>
              <a:ext cx="0" cy="792255"/>
            </a:xfrm>
            <a:prstGeom prst="straightConnector1">
              <a:avLst/>
            </a:prstGeom>
            <a:ln w="19050" cmpd="sng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474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872D89E6-1DFA-9C61-92E8-D9E304CA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10" y="2787797"/>
            <a:ext cx="3005186" cy="44555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547150D-9C65-AE3D-7D59-33149A78B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3" y="2790810"/>
            <a:ext cx="3011795" cy="44481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채팅방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메뉴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114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채팅방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나가기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초대하기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내보내기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대화내용 다운로드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채팅방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제목 수정 기능이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채팅방의 알림 여부를 설정하여 단체채팅으로 인해 일을 방해받지 않을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채팅을 주고 받은 내용은 검색이 가능하여 추후에 찾아보기에도 편리합니다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 메뉴 선택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조회자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조회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답변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삭제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발송취소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읽지 않은 사람 한하여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E1FB010-CF46-1B99-82B3-EAD78D1BB075}"/>
              </a:ext>
            </a:extLst>
          </p:cNvPr>
          <p:cNvSpPr/>
          <p:nvPr/>
        </p:nvSpPr>
        <p:spPr>
          <a:xfrm>
            <a:off x="1519291" y="2867233"/>
            <a:ext cx="479278" cy="205272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8885C2A-063E-571F-9E52-7B25BBB8E9BD}"/>
              </a:ext>
            </a:extLst>
          </p:cNvPr>
          <p:cNvSpPr/>
          <p:nvPr/>
        </p:nvSpPr>
        <p:spPr>
          <a:xfrm>
            <a:off x="1693850" y="3629419"/>
            <a:ext cx="186922" cy="180391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1408BEB-445A-AFC9-93C6-7F5CC2C81DA7}"/>
              </a:ext>
            </a:extLst>
          </p:cNvPr>
          <p:cNvSpPr/>
          <p:nvPr/>
        </p:nvSpPr>
        <p:spPr>
          <a:xfrm>
            <a:off x="400019" y="6974717"/>
            <a:ext cx="186922" cy="180391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A3C623B0-1B1E-23C3-89B0-D5E0962037F0}"/>
              </a:ext>
            </a:extLst>
          </p:cNvPr>
          <p:cNvSpPr/>
          <p:nvPr/>
        </p:nvSpPr>
        <p:spPr>
          <a:xfrm>
            <a:off x="1569443" y="6974717"/>
            <a:ext cx="186922" cy="180391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54B3A7C-46E6-195A-9684-17CD7740056C}"/>
              </a:ext>
            </a:extLst>
          </p:cNvPr>
          <p:cNvSpPr/>
          <p:nvPr/>
        </p:nvSpPr>
        <p:spPr>
          <a:xfrm>
            <a:off x="1827587" y="6974717"/>
            <a:ext cx="186922" cy="180391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4" name="직사각형 1023">
            <a:extLst>
              <a:ext uri="{FF2B5EF4-FFF2-40B4-BE49-F238E27FC236}">
                <a16:creationId xmlns:a16="http://schemas.microsoft.com/office/drawing/2014/main" id="{F52D64B2-3396-19EA-FF01-CCC50A64607F}"/>
              </a:ext>
            </a:extLst>
          </p:cNvPr>
          <p:cNvSpPr/>
          <p:nvPr/>
        </p:nvSpPr>
        <p:spPr>
          <a:xfrm>
            <a:off x="2072871" y="3538969"/>
            <a:ext cx="141854" cy="11403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4B519C2-B712-14FC-A309-1EBB10E0C33A}"/>
              </a:ext>
            </a:extLst>
          </p:cNvPr>
          <p:cNvSpPr txBox="1"/>
          <p:nvPr/>
        </p:nvSpPr>
        <p:spPr>
          <a:xfrm>
            <a:off x="1981834" y="3511417"/>
            <a:ext cx="325360" cy="177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지환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5771C5E-D3F8-6741-B91D-A0CD8BD29D3D}"/>
              </a:ext>
            </a:extLst>
          </p:cNvPr>
          <p:cNvSpPr/>
          <p:nvPr/>
        </p:nvSpPr>
        <p:spPr>
          <a:xfrm flipV="1">
            <a:off x="4517567" y="3871885"/>
            <a:ext cx="399866" cy="938818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2262C8-B265-EA79-C8F9-18BFD65DE387}"/>
              </a:ext>
            </a:extLst>
          </p:cNvPr>
          <p:cNvSpPr/>
          <p:nvPr/>
        </p:nvSpPr>
        <p:spPr>
          <a:xfrm flipV="1">
            <a:off x="3828101" y="4277251"/>
            <a:ext cx="690456" cy="468936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28B48B-6EC2-B4A1-D9AB-BA89DBCA4852}"/>
              </a:ext>
            </a:extLst>
          </p:cNvPr>
          <p:cNvSpPr/>
          <p:nvPr/>
        </p:nvSpPr>
        <p:spPr>
          <a:xfrm flipV="1">
            <a:off x="4913844" y="4277251"/>
            <a:ext cx="236211" cy="468936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1D0BA79-82D8-2B81-7D97-44D4FE77D097}"/>
              </a:ext>
            </a:extLst>
          </p:cNvPr>
          <p:cNvSpPr/>
          <p:nvPr/>
        </p:nvSpPr>
        <p:spPr>
          <a:xfrm flipV="1">
            <a:off x="3433711" y="6455052"/>
            <a:ext cx="2975247" cy="322831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2F8256-15E1-62C1-ED0A-824E3538E755}"/>
              </a:ext>
            </a:extLst>
          </p:cNvPr>
          <p:cNvSpPr/>
          <p:nvPr/>
        </p:nvSpPr>
        <p:spPr>
          <a:xfrm flipV="1">
            <a:off x="6004967" y="2842030"/>
            <a:ext cx="185602" cy="200183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089B97E-5543-12FD-1923-6D020611DEC7}"/>
              </a:ext>
            </a:extLst>
          </p:cNvPr>
          <p:cNvSpPr/>
          <p:nvPr/>
        </p:nvSpPr>
        <p:spPr>
          <a:xfrm flipV="1">
            <a:off x="6183940" y="2842030"/>
            <a:ext cx="185602" cy="200183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B57D964-1FC8-2116-9C92-A064163D0CD4}"/>
              </a:ext>
            </a:extLst>
          </p:cNvPr>
          <p:cNvGrpSpPr/>
          <p:nvPr/>
        </p:nvGrpSpPr>
        <p:grpSpPr>
          <a:xfrm>
            <a:off x="6533369" y="2780168"/>
            <a:ext cx="3007217" cy="4455566"/>
            <a:chOff x="10018264" y="2666014"/>
            <a:chExt cx="2880418" cy="4267699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6F12380E-7896-9ADB-8739-1B3E1F32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8264" y="2666014"/>
              <a:ext cx="2880418" cy="42676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570251CC-39AD-C372-F837-D41448462B36}"/>
                </a:ext>
              </a:extLst>
            </p:cNvPr>
            <p:cNvSpPr/>
            <p:nvPr/>
          </p:nvSpPr>
          <p:spPr>
            <a:xfrm flipV="1">
              <a:off x="11719870" y="2698450"/>
              <a:ext cx="983665" cy="19176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E68EF266-F4AC-D31B-A91F-3B8E66D76F9C}"/>
                </a:ext>
              </a:extLst>
            </p:cNvPr>
            <p:cNvGrpSpPr/>
            <p:nvPr/>
          </p:nvGrpSpPr>
          <p:grpSpPr>
            <a:xfrm>
              <a:off x="11275113" y="3601011"/>
              <a:ext cx="1414738" cy="253638"/>
              <a:chOff x="7929562" y="3044393"/>
              <a:chExt cx="1446699" cy="259368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6A8C69D6-B28E-B8A6-3EFA-E2E018251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9562" y="3044393"/>
                <a:ext cx="1446699" cy="259368"/>
              </a:xfrm>
              <a:prstGeom prst="rect">
                <a:avLst/>
              </a:prstGeom>
            </p:spPr>
          </p:pic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6255CD1D-9F01-BC88-5D68-1204DFC5754A}"/>
                  </a:ext>
                </a:extLst>
              </p:cNvPr>
              <p:cNvSpPr/>
              <p:nvPr/>
            </p:nvSpPr>
            <p:spPr>
              <a:xfrm flipV="1">
                <a:off x="7934116" y="3057342"/>
                <a:ext cx="1433721" cy="220845"/>
              </a:xfrm>
              <a:prstGeom prst="rect">
                <a:avLst/>
              </a:prstGeom>
              <a:noFill/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6DF39A3A-D9F7-9756-0058-75892CC2A409}"/>
                </a:ext>
              </a:extLst>
            </p:cNvPr>
            <p:cNvSpPr/>
            <p:nvPr/>
          </p:nvSpPr>
          <p:spPr>
            <a:xfrm flipV="1">
              <a:off x="12705707" y="2698450"/>
              <a:ext cx="147847" cy="19176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D4D61619-25A0-D90A-3CC0-A11E12DF3A4A}"/>
                </a:ext>
              </a:extLst>
            </p:cNvPr>
            <p:cNvGrpSpPr/>
            <p:nvPr/>
          </p:nvGrpSpPr>
          <p:grpSpPr>
            <a:xfrm>
              <a:off x="10102430" y="2987015"/>
              <a:ext cx="1630311" cy="2385085"/>
              <a:chOff x="10210885" y="3012415"/>
              <a:chExt cx="1913690" cy="2799658"/>
            </a:xfrm>
          </p:grpSpPr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AF2D9390-A921-DBB4-A7B6-56AA2786A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10885" y="3012415"/>
                <a:ext cx="1913690" cy="2799658"/>
              </a:xfrm>
              <a:prstGeom prst="rect">
                <a:avLst/>
              </a:prstGeom>
              <a:ln w="19050">
                <a:solidFill>
                  <a:schemeClr val="accent4"/>
                </a:solidFill>
              </a:ln>
            </p:spPr>
          </p:pic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EE27E84D-1E73-750B-BDC3-992A0F57580C}"/>
                  </a:ext>
                </a:extLst>
              </p:cNvPr>
              <p:cNvSpPr/>
              <p:nvPr/>
            </p:nvSpPr>
            <p:spPr>
              <a:xfrm flipV="1">
                <a:off x="10279775" y="3238182"/>
                <a:ext cx="1637556" cy="458969"/>
              </a:xfrm>
              <a:prstGeom prst="rect">
                <a:avLst/>
              </a:prstGeom>
              <a:noFill/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997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D84DB92-C31D-E6C4-85C7-6AA4295F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5" y="2228169"/>
            <a:ext cx="7932142" cy="50814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121312B-38C8-30F8-CD88-733164C40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8" y="3197079"/>
            <a:ext cx="2743515" cy="3617910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알림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게시글을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공유해야 할 대상자에게 알림을 발송하여 빠르게 공유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작성자가 수신대상자를 지정하여 알림을 발송하면 수신대상자한테 알림이 발송됩니다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알림을 통해 업무를 빠르게 확인할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91DA1676-5D23-4ADF-9F02-3109A31603FC}"/>
              </a:ext>
            </a:extLst>
          </p:cNvPr>
          <p:cNvSpPr/>
          <p:nvPr/>
        </p:nvSpPr>
        <p:spPr>
          <a:xfrm>
            <a:off x="8111951" y="7048569"/>
            <a:ext cx="270548" cy="270548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11D5E023-F1B2-4FAC-BF41-C4319B7DF748}"/>
              </a:ext>
            </a:extLst>
          </p:cNvPr>
          <p:cNvCxnSpPr>
            <a:cxnSpLocks/>
          </p:cNvCxnSpPr>
          <p:nvPr/>
        </p:nvCxnSpPr>
        <p:spPr>
          <a:xfrm flipV="1">
            <a:off x="8248276" y="6897951"/>
            <a:ext cx="0" cy="147640"/>
          </a:xfrm>
          <a:prstGeom prst="straightConnector1">
            <a:avLst/>
          </a:prstGeom>
          <a:ln w="19050" cmpd="sng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894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341B68C-4F48-CC76-4824-808D28FA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315" y="4812936"/>
            <a:ext cx="3639638" cy="1037616"/>
          </a:xfrm>
          <a:prstGeom prst="rect">
            <a:avLst/>
          </a:prstGeom>
          <a:ln w="22225">
            <a:solidFill>
              <a:schemeClr val="accent4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5503776-74AB-DF35-C368-245D12C82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04" y="4697511"/>
            <a:ext cx="3640057" cy="1324378"/>
          </a:xfrm>
          <a:prstGeom prst="rect">
            <a:avLst/>
          </a:prstGeom>
          <a:ln w="22225">
            <a:solidFill>
              <a:schemeClr val="accent4"/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8B30FB-27D6-8A87-A714-9E2FD7E11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51" y="2630707"/>
            <a:ext cx="7384732" cy="16949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즐겨찾기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자주 사용하는 메뉴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사이트 등을 즐겨찾기 해놓고 편하게 볼 수 있습니다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내의 메뉴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포털사이트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등의 웹사이트도 즐겨찾기 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폴더로 관리 가능하고 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삭제 등 관리가 용이합니다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1B4F5ACD-58DD-42E4-AB70-2C10653862C2}"/>
              </a:ext>
            </a:extLst>
          </p:cNvPr>
          <p:cNvCxnSpPr>
            <a:cxnSpLocks/>
          </p:cNvCxnSpPr>
          <p:nvPr/>
        </p:nvCxnSpPr>
        <p:spPr>
          <a:xfrm>
            <a:off x="7597503" y="3305641"/>
            <a:ext cx="0" cy="1278194"/>
          </a:xfrm>
          <a:prstGeom prst="straightConnector1">
            <a:avLst/>
          </a:prstGeom>
          <a:ln w="19050" cmpd="sng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CC05F98-560A-40FE-A4AC-1262B2E474AA}"/>
              </a:ext>
            </a:extLst>
          </p:cNvPr>
          <p:cNvCxnSpPr>
            <a:cxnSpLocks/>
          </p:cNvCxnSpPr>
          <p:nvPr/>
        </p:nvCxnSpPr>
        <p:spPr>
          <a:xfrm flipH="1">
            <a:off x="5904101" y="3286591"/>
            <a:ext cx="924232" cy="1387325"/>
          </a:xfrm>
          <a:prstGeom prst="straightConnector1">
            <a:avLst/>
          </a:prstGeom>
          <a:ln w="19050" cmpd="sng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사각형: 둥근 모서리 138">
            <a:extLst>
              <a:ext uri="{FF2B5EF4-FFF2-40B4-BE49-F238E27FC236}">
                <a16:creationId xmlns:a16="http://schemas.microsoft.com/office/drawing/2014/main" id="{CD389075-2D95-44FC-9F79-FDBF2DA64506}"/>
              </a:ext>
            </a:extLst>
          </p:cNvPr>
          <p:cNvSpPr/>
          <p:nvPr/>
        </p:nvSpPr>
        <p:spPr>
          <a:xfrm>
            <a:off x="1391962" y="1440004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39">
            <a:extLst>
              <a:ext uri="{FF2B5EF4-FFF2-40B4-BE49-F238E27FC236}">
                <a16:creationId xmlns:a16="http://schemas.microsoft.com/office/drawing/2014/main" id="{A5CB7ED4-0E92-4B25-9A17-53F0B44E4E00}"/>
              </a:ext>
            </a:extLst>
          </p:cNvPr>
          <p:cNvSpPr/>
          <p:nvPr/>
        </p:nvSpPr>
        <p:spPr>
          <a:xfrm>
            <a:off x="1391962" y="3479257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40">
            <a:extLst>
              <a:ext uri="{FF2B5EF4-FFF2-40B4-BE49-F238E27FC236}">
                <a16:creationId xmlns:a16="http://schemas.microsoft.com/office/drawing/2014/main" id="{FC66705F-F7B8-44DA-BBCF-D824EE52B4AA}"/>
              </a:ext>
            </a:extLst>
          </p:cNvPr>
          <p:cNvSpPr/>
          <p:nvPr/>
        </p:nvSpPr>
        <p:spPr>
          <a:xfrm>
            <a:off x="1391962" y="1856832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141">
            <a:extLst>
              <a:ext uri="{FF2B5EF4-FFF2-40B4-BE49-F238E27FC236}">
                <a16:creationId xmlns:a16="http://schemas.microsoft.com/office/drawing/2014/main" id="{B14FB337-C3B1-4C7D-9F49-907F6E70726B}"/>
              </a:ext>
            </a:extLst>
          </p:cNvPr>
          <p:cNvSpPr/>
          <p:nvPr/>
        </p:nvSpPr>
        <p:spPr>
          <a:xfrm>
            <a:off x="1391962" y="2267543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142">
            <a:extLst>
              <a:ext uri="{FF2B5EF4-FFF2-40B4-BE49-F238E27FC236}">
                <a16:creationId xmlns:a16="http://schemas.microsoft.com/office/drawing/2014/main" id="{FBF718C4-54E9-4438-B5CB-6CB27CD33134}"/>
              </a:ext>
            </a:extLst>
          </p:cNvPr>
          <p:cNvSpPr/>
          <p:nvPr/>
        </p:nvSpPr>
        <p:spPr>
          <a:xfrm>
            <a:off x="1391962" y="2667593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143">
            <a:extLst>
              <a:ext uri="{FF2B5EF4-FFF2-40B4-BE49-F238E27FC236}">
                <a16:creationId xmlns:a16="http://schemas.microsoft.com/office/drawing/2014/main" id="{11C26A40-A5EC-4CCA-851B-AFF0B2D22E8A}"/>
              </a:ext>
            </a:extLst>
          </p:cNvPr>
          <p:cNvSpPr/>
          <p:nvPr/>
        </p:nvSpPr>
        <p:spPr>
          <a:xfrm>
            <a:off x="1391962" y="3072857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70031E6-127A-48B4-9A7C-2FA5A4628A6A}"/>
              </a:ext>
            </a:extLst>
          </p:cNvPr>
          <p:cNvSpPr/>
          <p:nvPr/>
        </p:nvSpPr>
        <p:spPr>
          <a:xfrm>
            <a:off x="4984528" y="4616108"/>
            <a:ext cx="1728684" cy="2201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2" descr="D:\skkim337\인에이지\자료\제품자료\2_제안서작성\회사자료\행정업무용소프트웨어선정(GW).gif">
            <a:extLst>
              <a:ext uri="{FF2B5EF4-FFF2-40B4-BE49-F238E27FC236}">
                <a16:creationId xmlns:a16="http://schemas.microsoft.com/office/drawing/2014/main" id="{EDAD3414-BEF3-40BE-86CC-D5E8C639E3B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391" y="4729161"/>
            <a:ext cx="1516380" cy="19758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BD4DDCD9-4B79-4A6C-8323-87F330275AED}"/>
              </a:ext>
            </a:extLst>
          </p:cNvPr>
          <p:cNvSpPr/>
          <p:nvPr/>
        </p:nvSpPr>
        <p:spPr>
          <a:xfrm>
            <a:off x="3012853" y="4616108"/>
            <a:ext cx="1728684" cy="2201996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gs.jpg">
            <a:extLst>
              <a:ext uri="{FF2B5EF4-FFF2-40B4-BE49-F238E27FC236}">
                <a16:creationId xmlns:a16="http://schemas.microsoft.com/office/drawing/2014/main" id="{18962D44-693E-4975-82B6-A2B02794722B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9710" y="4731777"/>
            <a:ext cx="1514732" cy="19789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5E6A8547-EC5F-49B2-BE14-6A42A7C905F0}"/>
              </a:ext>
            </a:extLst>
          </p:cNvPr>
          <p:cNvSpPr/>
          <p:nvPr/>
        </p:nvSpPr>
        <p:spPr>
          <a:xfrm>
            <a:off x="1107853" y="4616108"/>
            <a:ext cx="1728684" cy="22019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Picture 7" descr="C:\skkim\인에이지\기획\등록증\webmail.gif">
            <a:extLst>
              <a:ext uri="{FF2B5EF4-FFF2-40B4-BE49-F238E27FC236}">
                <a16:creationId xmlns:a16="http://schemas.microsoft.com/office/drawing/2014/main" id="{1F8BBBBA-C04D-4265-9A1C-2975937477D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3687" y="4732784"/>
            <a:ext cx="1518704" cy="1978918"/>
          </a:xfrm>
          <a:prstGeom prst="rect">
            <a:avLst/>
          </a:prstGeom>
          <a:noFill/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FB2852D3-6F47-4548-B74C-9A889AD3D5DC}"/>
              </a:ext>
            </a:extLst>
          </p:cNvPr>
          <p:cNvSpPr/>
          <p:nvPr/>
        </p:nvSpPr>
        <p:spPr>
          <a:xfrm>
            <a:off x="6851428" y="4616108"/>
            <a:ext cx="1728684" cy="2201996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Picture 8" descr="C:\skkim\인에이지\기획\등록증\webmailnet.gif">
            <a:extLst>
              <a:ext uri="{FF2B5EF4-FFF2-40B4-BE49-F238E27FC236}">
                <a16:creationId xmlns:a16="http://schemas.microsoft.com/office/drawing/2014/main" id="{59C112D7-669C-42AC-AF16-55E9A042B83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5358" y="4729342"/>
            <a:ext cx="1516244" cy="1975712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B94F63-43CB-45CD-B8FA-F5AAF18108E8}"/>
              </a:ext>
            </a:extLst>
          </p:cNvPr>
          <p:cNvSpPr txBox="1"/>
          <p:nvPr/>
        </p:nvSpPr>
        <p:spPr>
          <a:xfrm>
            <a:off x="1537851" y="1330801"/>
            <a:ext cx="1293944" cy="2475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회사명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대표자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사업분야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주소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전화번호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 설립 연도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630691-513B-4895-BCE6-818C40732435}"/>
              </a:ext>
            </a:extLst>
          </p:cNvPr>
          <p:cNvSpPr txBox="1"/>
          <p:nvPr/>
        </p:nvSpPr>
        <p:spPr>
          <a:xfrm>
            <a:off x="3242055" y="1330801"/>
            <a:ext cx="5716188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㈜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인에이지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 승 훈 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웹메일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기업솔루션 전문 개발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구축                          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서울시 송파구 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법원로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길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26, H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비지니스파크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D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803,804,805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1600-4730 / 070-7611-7710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1999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F2197D-BF7D-45E1-BE21-22AD69DA7FA5}"/>
              </a:ext>
            </a:extLst>
          </p:cNvPr>
          <p:cNvSpPr txBox="1"/>
          <p:nvPr/>
        </p:nvSpPr>
        <p:spPr>
          <a:xfrm>
            <a:off x="0" y="297030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2511A7BE-AA0C-453F-BE38-2E5A0AEB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29" y="3859698"/>
            <a:ext cx="1728684" cy="6964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 sz="1400" b="1" noProof="0" dirty="0">
                <a:solidFill>
                  <a:srgbClr val="4285F4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메일엔진 등록 </a:t>
            </a:r>
            <a:r>
              <a:rPr lang="en-US" altLang="ko-KR" sz="1400" b="1" noProof="0" dirty="0">
                <a:solidFill>
                  <a:srgbClr val="4285F4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(2002</a:t>
            </a:r>
            <a:r>
              <a:rPr lang="ko-KR" altLang="en-US" sz="1400" b="1" noProof="0" dirty="0">
                <a:solidFill>
                  <a:srgbClr val="4285F4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년</a:t>
            </a:r>
            <a:r>
              <a:rPr lang="en-US" altLang="ko-KR" sz="1400" b="1" noProof="0" dirty="0">
                <a:solidFill>
                  <a:srgbClr val="4285F4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)</a:t>
            </a:r>
          </a:p>
          <a:p>
            <a:pPr lvl="0">
              <a:defRPr/>
            </a:pPr>
            <a:r>
              <a:rPr kumimoji="1" lang="en-US" altLang="ko-KR" sz="1200" b="1" i="0" u="none" strike="noStrike" kern="0" cap="none" spc="0" normalizeH="0" baseline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ix고딕 B" panose="02020603020101020101" pitchFamily="18" charset="-127"/>
                <a:ea typeface="Rix고딕 B" panose="02020603020101020101" pitchFamily="18" charset="-127"/>
                <a:cs typeface="+mj-cs"/>
              </a:rPr>
              <a:t>: </a:t>
            </a:r>
            <a:r>
              <a:rPr kumimoji="1" lang="ko-KR" altLang="en-US" sz="1200" b="1" i="0" u="none" strike="noStrike" kern="0" cap="none" spc="0" normalizeH="0" baseline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ix고딕 B" panose="02020603020101020101" pitchFamily="18" charset="-127"/>
                <a:ea typeface="Rix고딕 B" panose="02020603020101020101" pitchFamily="18" charset="-127"/>
                <a:cs typeface="+mj-cs"/>
              </a:rPr>
              <a:t>당시</a:t>
            </a:r>
            <a:r>
              <a:rPr kumimoji="1" lang="en-US" altLang="ko-KR" sz="1200" b="1" i="0" u="none" strike="noStrike" kern="0" cap="none" spc="0" normalizeH="0" baseline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ix고딕 B" panose="02020603020101020101" pitchFamily="18" charset="-127"/>
                <a:ea typeface="Rix고딕 B" panose="02020603020101020101" pitchFamily="18" charset="-127"/>
                <a:cs typeface="+mj-cs"/>
              </a:rPr>
              <a:t>, </a:t>
            </a:r>
            <a:r>
              <a:rPr kumimoji="1" lang="ko-KR" altLang="en-US" sz="1200" b="1" i="0" u="none" strike="noStrike" kern="0" cap="none" spc="0" normalizeH="0" baseline="0" dirty="0" err="1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ix고딕 B" panose="02020603020101020101" pitchFamily="18" charset="-127"/>
                <a:ea typeface="Rix고딕 B" panose="02020603020101020101" pitchFamily="18" charset="-127"/>
                <a:cs typeface="+mj-cs"/>
              </a:rPr>
              <a:t>네이버</a:t>
            </a:r>
            <a:r>
              <a:rPr kumimoji="1" lang="ko-KR" altLang="en-US" sz="1200" b="1" i="0" u="none" strike="noStrike" kern="0" cap="none" spc="0" normalizeH="0" baseline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ix고딕 B" panose="02020603020101020101" pitchFamily="18" charset="-127"/>
                <a:ea typeface="Rix고딕 B" panose="02020603020101020101" pitchFamily="18" charset="-127"/>
                <a:cs typeface="+mj-cs"/>
              </a:rPr>
              <a:t> 다음 등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4285F4"/>
              </a:solidFill>
              <a:effectLst/>
              <a:uLnTx/>
              <a:uFillTx/>
              <a:latin typeface="Rix고딕 B" panose="02020603020101020101" pitchFamily="18" charset="-127"/>
              <a:ea typeface="Rix고딕 B" panose="0202060302010102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7487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04. </a:t>
            </a:r>
            <a:r>
              <a:rPr lang="ko-KR" altLang="en-US" sz="30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endParaRPr lang="ko-KR" altLang="en-US" sz="30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C599F17-2790-0513-3AF6-CF6C42D1014F}"/>
              </a:ext>
            </a:extLst>
          </p:cNvPr>
          <p:cNvGrpSpPr/>
          <p:nvPr/>
        </p:nvGrpSpPr>
        <p:grpSpPr>
          <a:xfrm>
            <a:off x="6078453" y="2643863"/>
            <a:ext cx="2278174" cy="4602852"/>
            <a:chOff x="6078453" y="2643863"/>
            <a:chExt cx="2278174" cy="4602852"/>
          </a:xfrm>
        </p:grpSpPr>
        <p:pic>
          <p:nvPicPr>
            <p:cNvPr id="4" name="그래픽 3">
              <a:extLst>
                <a:ext uri="{FF2B5EF4-FFF2-40B4-BE49-F238E27FC236}">
                  <a16:creationId xmlns:a16="http://schemas.microsoft.com/office/drawing/2014/main" id="{EE13D068-F22D-6077-1ED7-68D0A034E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8453" y="2644500"/>
              <a:ext cx="2278174" cy="460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그림 5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89E7BB3A-D318-791E-384E-F427A530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455" y="2758070"/>
              <a:ext cx="2018936" cy="4371828"/>
            </a:xfrm>
            <a:prstGeom prst="rect">
              <a:avLst/>
            </a:prstGeom>
          </p:spPr>
        </p:pic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8D4D8C95-DD6E-A7BE-C9A3-FAC80227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78453" y="2643863"/>
              <a:ext cx="2278174" cy="4602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511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5673987" y="3968503"/>
            <a:ext cx="3406427" cy="2263515"/>
            <a:chOff x="5834908" y="4472584"/>
            <a:chExt cx="3600451" cy="2263515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4560370-E071-4543-8F61-656D39B4C1A4}"/>
                </a:ext>
              </a:extLst>
            </p:cNvPr>
            <p:cNvSpPr/>
            <p:nvPr/>
          </p:nvSpPr>
          <p:spPr>
            <a:xfrm>
              <a:off x="5834908" y="4472584"/>
              <a:ext cx="3600451" cy="2263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85F56C1-1B61-470F-839F-710DFA7B8EF0}"/>
                </a:ext>
              </a:extLst>
            </p:cNvPr>
            <p:cNvSpPr/>
            <p:nvPr/>
          </p:nvSpPr>
          <p:spPr>
            <a:xfrm>
              <a:off x="6074444" y="4605911"/>
              <a:ext cx="3333751" cy="302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텍스트 개체 틀 297">
              <a:extLst>
                <a:ext uri="{FF2B5EF4-FFF2-40B4-BE49-F238E27FC236}">
                  <a16:creationId xmlns:a16="http://schemas.microsoft.com/office/drawing/2014/main" id="{CAA1054A-7C30-464F-9484-5CCD69E67CBB}"/>
                </a:ext>
              </a:extLst>
            </p:cNvPr>
            <p:cNvSpPr txBox="1">
              <a:spLocks/>
            </p:cNvSpPr>
            <p:nvPr/>
          </p:nvSpPr>
          <p:spPr>
            <a:xfrm>
              <a:off x="6239940" y="5051297"/>
              <a:ext cx="3168256" cy="1588758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HOME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오늘의 업무를 한눈에 확인 가능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업무가 온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ICON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 알림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PUSH</a:t>
              </a:r>
            </a:p>
            <a:p>
              <a:pPr marL="0" lvl="1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- HOME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이미지는 개인별로 변경 가능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</a:p>
            <a:p>
              <a:pPr marL="0" lvl="1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진행중인 업무를 실시간을 알려주는 알림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검색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메모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조직도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직원 정보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MY(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환경설정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 여러 기본 기능을 제공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DABD0C99-D6CC-433B-91F4-F35134C1FD95}"/>
              </a:ext>
            </a:extLst>
          </p:cNvPr>
          <p:cNvGrpSpPr/>
          <p:nvPr/>
        </p:nvGrpSpPr>
        <p:grpSpPr>
          <a:xfrm>
            <a:off x="-176499" y="1485496"/>
            <a:ext cx="3867154" cy="5901389"/>
            <a:chOff x="-486030" y="1523997"/>
            <a:chExt cx="3867154" cy="5901389"/>
          </a:xfrm>
        </p:grpSpPr>
        <p:pic>
          <p:nvPicPr>
            <p:cNvPr id="8" name="그래픽 7">
              <a:extLst>
                <a:ext uri="{FF2B5EF4-FFF2-40B4-BE49-F238E27FC236}">
                  <a16:creationId xmlns:a16="http://schemas.microsoft.com/office/drawing/2014/main" id="{29D8D6D5-0513-4CA3-9EBB-BCA069D1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486028" y="1526344"/>
              <a:ext cx="3867152" cy="5899042"/>
            </a:xfrm>
            <a:prstGeom prst="rect">
              <a:avLst/>
            </a:prstGeom>
          </p:spPr>
        </p:pic>
        <p:pic>
          <p:nvPicPr>
            <p:cNvPr id="33" name="그림 32" descr="텍스트이(가) 표시된 사진&#10;&#10;자동 생성된 설명">
              <a:extLst>
                <a:ext uri="{FF2B5EF4-FFF2-40B4-BE49-F238E27FC236}">
                  <a16:creationId xmlns:a16="http://schemas.microsoft.com/office/drawing/2014/main" id="{AFEC2AA5-D5C3-40B0-AD9A-9F34DBC2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55" y="2790089"/>
              <a:ext cx="1563781" cy="3384415"/>
            </a:xfrm>
            <a:prstGeom prst="rect">
              <a:avLst/>
            </a:prstGeom>
          </p:spPr>
        </p:pic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7875776D-5AF3-4948-B230-2074A9A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86030" y="1523997"/>
              <a:ext cx="3867149" cy="589904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F8ACB0-CBB1-40DE-95F3-4C0CB0FE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43" y="6426657"/>
            <a:ext cx="1268576" cy="41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1F4FFF-ABBD-4AEA-A5FA-D7C43176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02" y="6422969"/>
            <a:ext cx="1278745" cy="4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BD050A7A-9D78-42F5-85E1-BAECAAD938D7}"/>
              </a:ext>
            </a:extLst>
          </p:cNvPr>
          <p:cNvGrpSpPr/>
          <p:nvPr/>
        </p:nvGrpSpPr>
        <p:grpSpPr>
          <a:xfrm>
            <a:off x="3125441" y="2622446"/>
            <a:ext cx="1717628" cy="3682525"/>
            <a:chOff x="2815910" y="2660947"/>
            <a:chExt cx="1717628" cy="3682525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EB79DEF3-9896-4CE3-9477-8E9A412E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24" y="2806756"/>
              <a:ext cx="1568600" cy="3409398"/>
            </a:xfrm>
            <a:prstGeom prst="rect">
              <a:avLst/>
            </a:prstGeom>
          </p:spPr>
        </p:pic>
        <p:pic>
          <p:nvPicPr>
            <p:cNvPr id="44" name="그래픽 43">
              <a:extLst>
                <a:ext uri="{FF2B5EF4-FFF2-40B4-BE49-F238E27FC236}">
                  <a16:creationId xmlns:a16="http://schemas.microsoft.com/office/drawing/2014/main" id="{0B45D280-6F90-4B16-922A-0DD22821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15910" y="2708031"/>
              <a:ext cx="1717628" cy="3562488"/>
            </a:xfrm>
            <a:prstGeom prst="rect">
              <a:avLst/>
            </a:prstGeom>
          </p:spPr>
        </p:pic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6021059-730E-44ED-815D-1A738F21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46152" y="2660947"/>
              <a:ext cx="147838" cy="3682525"/>
            </a:xfrm>
            <a:prstGeom prst="rect">
              <a:avLst/>
            </a:prstGeom>
          </p:spPr>
        </p:pic>
        <p:pic>
          <p:nvPicPr>
            <p:cNvPr id="43" name="그래픽 42">
              <a:extLst>
                <a:ext uri="{FF2B5EF4-FFF2-40B4-BE49-F238E27FC236}">
                  <a16:creationId xmlns:a16="http://schemas.microsoft.com/office/drawing/2014/main" id="{6F031882-0BB5-4A32-82B6-9F4A81AB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0800000">
              <a:off x="4354674" y="2660947"/>
              <a:ext cx="147838" cy="3682525"/>
            </a:xfrm>
            <a:prstGeom prst="rect">
              <a:avLst/>
            </a:prstGeom>
          </p:spPr>
        </p:pic>
      </p:grp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기업 내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모든 업무를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온라인으로 쉽게 처리 및 관리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안드로이드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/ 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아이폰 모두 사용 가능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646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언제 어디서나 빠르고 신속하게 업무공유 및 의사결정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이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PC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활용되는 모든 기능과 동일한 업무 환경</a:t>
            </a: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PC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같은 구성으로 손쉽게 </a:t>
            </a: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7DD9B12D-E0B9-4FF4-AAD8-B129B4513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422" y="3662583"/>
            <a:ext cx="3042522" cy="2540358"/>
          </a:xfrm>
          <a:prstGeom prst="rect">
            <a:avLst/>
          </a:prstGeom>
        </p:spPr>
      </p:pic>
      <p:sp>
        <p:nvSpPr>
          <p:cNvPr id="30" name="사각형: 둥근 모서리 48">
            <a:extLst>
              <a:ext uri="{FF2B5EF4-FFF2-40B4-BE49-F238E27FC236}">
                <a16:creationId xmlns:a16="http://schemas.microsoft.com/office/drawing/2014/main" id="{6D739156-602F-4FEE-8482-4A332DA21D9A}"/>
              </a:ext>
            </a:extLst>
          </p:cNvPr>
          <p:cNvSpPr/>
          <p:nvPr/>
        </p:nvSpPr>
        <p:spPr>
          <a:xfrm>
            <a:off x="1573452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Mac </a:t>
            </a:r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버전</a:t>
            </a:r>
          </a:p>
        </p:txBody>
      </p:sp>
      <p:sp>
        <p:nvSpPr>
          <p:cNvPr id="23" name="사각형: 둥근 모서리 48">
            <a:extLst>
              <a:ext uri="{FF2B5EF4-FFF2-40B4-BE49-F238E27FC236}">
                <a16:creationId xmlns:a16="http://schemas.microsoft.com/office/drawing/2014/main" id="{46A9D5B3-DD91-4ADE-8897-794470CA13C5}"/>
              </a:ext>
            </a:extLst>
          </p:cNvPr>
          <p:cNvSpPr/>
          <p:nvPr/>
        </p:nvSpPr>
        <p:spPr>
          <a:xfrm>
            <a:off x="8365712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안드로이드</a:t>
            </a:r>
          </a:p>
        </p:txBody>
      </p:sp>
      <p:sp>
        <p:nvSpPr>
          <p:cNvPr id="28" name="사각형: 둥근 모서리 48">
            <a:extLst>
              <a:ext uri="{FF2B5EF4-FFF2-40B4-BE49-F238E27FC236}">
                <a16:creationId xmlns:a16="http://schemas.microsoft.com/office/drawing/2014/main" id="{A2A2D04C-6E4B-4EFC-B1F8-D10666DDBFA4}"/>
              </a:ext>
            </a:extLst>
          </p:cNvPr>
          <p:cNvSpPr/>
          <p:nvPr/>
        </p:nvSpPr>
        <p:spPr>
          <a:xfrm>
            <a:off x="6729941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IOS</a:t>
            </a:r>
            <a:endParaRPr lang="ko-KR" altLang="en-US" sz="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사각형: 둥근 모서리 48">
            <a:extLst>
              <a:ext uri="{FF2B5EF4-FFF2-40B4-BE49-F238E27FC236}">
                <a16:creationId xmlns:a16="http://schemas.microsoft.com/office/drawing/2014/main" id="{29AD57DC-A654-4C68-B5A7-B9D26C93DCFD}"/>
              </a:ext>
            </a:extLst>
          </p:cNvPr>
          <p:cNvSpPr/>
          <p:nvPr/>
        </p:nvSpPr>
        <p:spPr>
          <a:xfrm>
            <a:off x="4514778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PC </a:t>
            </a:r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버전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C1413F-4EA1-4429-B3B1-4165E978E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17" y="3759997"/>
            <a:ext cx="2788076" cy="1613689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BBE59D5F-0FF3-4CC4-9E51-FE5DF66EB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9332" y="3077185"/>
            <a:ext cx="4075354" cy="312575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1166BEF-E561-4D4D-B5CB-79A435620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527" y="3220442"/>
            <a:ext cx="3816490" cy="2265960"/>
          </a:xfrm>
          <a:prstGeom prst="rect">
            <a:avLst/>
          </a:prstGeom>
        </p:spPr>
      </p:pic>
      <p:grpSp>
        <p:nvGrpSpPr>
          <p:cNvPr id="71" name="그룹 70">
            <a:extLst>
              <a:ext uri="{FF2B5EF4-FFF2-40B4-BE49-F238E27FC236}">
                <a16:creationId xmlns:a16="http://schemas.microsoft.com/office/drawing/2014/main" id="{10534288-4881-AA78-4EEE-4478852C744C}"/>
              </a:ext>
            </a:extLst>
          </p:cNvPr>
          <p:cNvGrpSpPr/>
          <p:nvPr/>
        </p:nvGrpSpPr>
        <p:grpSpPr>
          <a:xfrm>
            <a:off x="8167483" y="3409132"/>
            <a:ext cx="1341643" cy="2876425"/>
            <a:chOff x="8167483" y="3409132"/>
            <a:chExt cx="1341643" cy="2876425"/>
          </a:xfrm>
        </p:grpSpPr>
        <p:pic>
          <p:nvPicPr>
            <p:cNvPr id="58" name="그래픽 57">
              <a:extLst>
                <a:ext uri="{FF2B5EF4-FFF2-40B4-BE49-F238E27FC236}">
                  <a16:creationId xmlns:a16="http://schemas.microsoft.com/office/drawing/2014/main" id="{15E30168-2E47-E618-5153-E2DCD1C7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67483" y="3452604"/>
              <a:ext cx="1329501" cy="2778061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5D6A60B9-921A-49B5-B894-4BD5FFD71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2741" y="3525038"/>
              <a:ext cx="1226943" cy="2657705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335B2F75-9D8E-DB2F-E83C-6CBA33B1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23891" y="3529818"/>
              <a:ext cx="1225468" cy="2440723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5DA8035F-1E0D-50E2-B19D-CA35F9E90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5" b="4067"/>
            <a:stretch/>
          </p:blipFill>
          <p:spPr>
            <a:xfrm>
              <a:off x="8220715" y="3630030"/>
              <a:ext cx="1232143" cy="2380234"/>
            </a:xfrm>
            <a:prstGeom prst="rect">
              <a:avLst/>
            </a:prstGeom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6A3CB313-7083-3673-531E-B7FE8D63E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" b="2333"/>
            <a:stretch/>
          </p:blipFill>
          <p:spPr>
            <a:xfrm>
              <a:off x="8226272" y="3623177"/>
              <a:ext cx="1223019" cy="2214000"/>
            </a:xfrm>
            <a:prstGeom prst="rect">
              <a:avLst/>
            </a:prstGeom>
          </p:spPr>
        </p:pic>
        <p:pic>
          <p:nvPicPr>
            <p:cNvPr id="64" name="그림 63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450EB2BA-E6D7-1635-BFFA-2F1609291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4" b="4130"/>
            <a:stretch/>
          </p:blipFill>
          <p:spPr>
            <a:xfrm>
              <a:off x="8225123" y="3642227"/>
              <a:ext cx="1222972" cy="2353317"/>
            </a:xfrm>
            <a:prstGeom prst="rect">
              <a:avLst/>
            </a:prstGeom>
          </p:spPr>
        </p:pic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3C1089F3-0F98-CF12-8E6A-821C66942E43}"/>
                </a:ext>
              </a:extLst>
            </p:cNvPr>
            <p:cNvGrpSpPr/>
            <p:nvPr/>
          </p:nvGrpSpPr>
          <p:grpSpPr>
            <a:xfrm>
              <a:off x="8167483" y="3409132"/>
              <a:ext cx="1341643" cy="2876425"/>
              <a:chOff x="10512523" y="2557797"/>
              <a:chExt cx="1341643" cy="2876425"/>
            </a:xfrm>
          </p:grpSpPr>
          <p:pic>
            <p:nvPicPr>
              <p:cNvPr id="66" name="그래픽 65">
                <a:extLst>
                  <a:ext uri="{FF2B5EF4-FFF2-40B4-BE49-F238E27FC236}">
                    <a16:creationId xmlns:a16="http://schemas.microsoft.com/office/drawing/2014/main" id="{83CD5A5F-53D1-E4F1-1B17-4447CDDA3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512523" y="2594574"/>
                <a:ext cx="1341643" cy="2782665"/>
              </a:xfrm>
              <a:prstGeom prst="rect">
                <a:avLst/>
              </a:prstGeom>
            </p:spPr>
          </p:pic>
          <p:pic>
            <p:nvPicPr>
              <p:cNvPr id="67" name="그래픽 66">
                <a:extLst>
                  <a:ext uri="{FF2B5EF4-FFF2-40B4-BE49-F238E27FC236}">
                    <a16:creationId xmlns:a16="http://schemas.microsoft.com/office/drawing/2014/main" id="{1962B369-443B-B153-11CF-9B99A81D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536145" y="2557797"/>
                <a:ext cx="115476" cy="2876425"/>
              </a:xfrm>
              <a:prstGeom prst="rect">
                <a:avLst/>
              </a:prstGeom>
            </p:spPr>
          </p:pic>
          <p:pic>
            <p:nvPicPr>
              <p:cNvPr id="68" name="그래픽 67">
                <a:extLst>
                  <a:ext uri="{FF2B5EF4-FFF2-40B4-BE49-F238E27FC236}">
                    <a16:creationId xmlns:a16="http://schemas.microsoft.com/office/drawing/2014/main" id="{FF29F936-20D8-C979-ED52-A9239AD7E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0800000">
                <a:off x="11714454" y="2557797"/>
                <a:ext cx="115476" cy="2876425"/>
              </a:xfrm>
              <a:prstGeom prst="rect">
                <a:avLst/>
              </a:prstGeom>
            </p:spPr>
          </p:pic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9D22A05-F2AC-3587-6A83-CC01C108189B}"/>
              </a:ext>
            </a:extLst>
          </p:cNvPr>
          <p:cNvGrpSpPr/>
          <p:nvPr/>
        </p:nvGrpSpPr>
        <p:grpSpPr>
          <a:xfrm>
            <a:off x="6560025" y="3455744"/>
            <a:ext cx="1361641" cy="2751078"/>
            <a:chOff x="6560025" y="3455744"/>
            <a:chExt cx="1361641" cy="2751078"/>
          </a:xfrm>
        </p:grpSpPr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D2E1234F-CB84-B8B0-8EA9-25400E0C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560025" y="3456125"/>
              <a:ext cx="1361641" cy="27506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그림 62" descr="텍스트, 스크린샷, 번호, 폰트이(가) 표시된 사진&#10;&#10;자동 생성된 설명">
              <a:extLst>
                <a:ext uri="{FF2B5EF4-FFF2-40B4-BE49-F238E27FC236}">
                  <a16:creationId xmlns:a16="http://schemas.microsoft.com/office/drawing/2014/main" id="{690A96BA-70C2-BDA0-D235-691B0AF4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693" y="3512376"/>
              <a:ext cx="1206697" cy="2612997"/>
            </a:xfrm>
            <a:prstGeom prst="rect">
              <a:avLst/>
            </a:prstGeom>
          </p:spPr>
        </p:pic>
        <p:pic>
          <p:nvPicPr>
            <p:cNvPr id="69" name="그래픽 68">
              <a:extLst>
                <a:ext uri="{FF2B5EF4-FFF2-40B4-BE49-F238E27FC236}">
                  <a16:creationId xmlns:a16="http://schemas.microsoft.com/office/drawing/2014/main" id="{58C8A806-85CB-B01E-48EB-46CC8C55B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560025" y="3455744"/>
              <a:ext cx="1361641" cy="275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99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기능을 모바일로 편리하게 사용할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수 있는 기능을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암호 설정 기능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즉각적으로 의견을 수렴하고 실시간으로 예약 및 공유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513055" y="2883383"/>
            <a:ext cx="3406427" cy="3868202"/>
            <a:chOff x="6059128" y="3202696"/>
            <a:chExt cx="3600451" cy="386820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4560370-E071-4543-8F61-656D39B4C1A4}"/>
                </a:ext>
              </a:extLst>
            </p:cNvPr>
            <p:cNvSpPr/>
            <p:nvPr/>
          </p:nvSpPr>
          <p:spPr>
            <a:xfrm>
              <a:off x="6059128" y="3202696"/>
              <a:ext cx="3600451" cy="3686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85F56C1-1B61-470F-839F-710DFA7B8EF0}"/>
                </a:ext>
              </a:extLst>
            </p:cNvPr>
            <p:cNvSpPr/>
            <p:nvPr/>
          </p:nvSpPr>
          <p:spPr>
            <a:xfrm>
              <a:off x="6202002" y="3437020"/>
              <a:ext cx="3333751" cy="302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텍스트 개체 틀 297">
              <a:extLst>
                <a:ext uri="{FF2B5EF4-FFF2-40B4-BE49-F238E27FC236}">
                  <a16:creationId xmlns:a16="http://schemas.microsoft.com/office/drawing/2014/main" id="{CAA1054A-7C30-464F-9484-5CCD69E67CBB}"/>
                </a:ext>
              </a:extLst>
            </p:cNvPr>
            <p:cNvSpPr txBox="1">
              <a:spLocks/>
            </p:cNvSpPr>
            <p:nvPr/>
          </p:nvSpPr>
          <p:spPr>
            <a:xfrm>
              <a:off x="6367498" y="3882405"/>
              <a:ext cx="3168256" cy="3188493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회신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전달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추가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수신자 지정 시 이름으로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조직도 지정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결재하기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결재의견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결재처리함</a:t>
              </a:r>
              <a:b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전체기안함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예결함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참조문서함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회람함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게시판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답변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추가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 등록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알림 대상자 지정</a:t>
              </a:r>
              <a:b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알림글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 등록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월간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주간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모든 업무를 알림을 통해 한눈에 확인 가능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채팅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주소록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직원 정보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MY(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환경설정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0" name="그래픽 49">
            <a:extLst>
              <a:ext uri="{FF2B5EF4-FFF2-40B4-BE49-F238E27FC236}">
                <a16:creationId xmlns:a16="http://schemas.microsoft.com/office/drawing/2014/main" id="{27CC1CEB-C106-4934-B921-A0033B342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5141" y="2885386"/>
            <a:ext cx="1771549" cy="3612844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B077A752-6FBA-4AF0-881A-C6F23F256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9181" y="2885386"/>
            <a:ext cx="1771549" cy="3612844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D6B5C6ED-36B0-7FF7-AE87-4934D2A75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557" y="2884965"/>
            <a:ext cx="1770188" cy="3610069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9EA5534C-C31E-C0B8-4F08-EB8E17174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1" y="2973565"/>
            <a:ext cx="1581105" cy="342190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07FC82E-A23E-5F82-E6B8-728CAA676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26" y="2987448"/>
            <a:ext cx="1578210" cy="3415646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id="{E755C50F-24D9-487F-9D6F-08D8FE653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7724" y="2883379"/>
            <a:ext cx="1772912" cy="361562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790A6A7-26A9-FBD8-FADE-7CB8F42B3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1" y="2973566"/>
            <a:ext cx="1581012" cy="3421708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BA9F4F4A-5B86-463C-97E5-C1C28B371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5235" y="2882208"/>
            <a:ext cx="1772912" cy="3615621"/>
          </a:xfrm>
          <a:prstGeom prst="rect">
            <a:avLst/>
          </a:prstGeom>
        </p:spPr>
      </p:pic>
      <p:pic>
        <p:nvPicPr>
          <p:cNvPr id="4" name="그림 3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C69410A7-22D2-6DD9-AA66-29957C888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5" y="2971532"/>
            <a:ext cx="1581104" cy="3423742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2C6E1139-13F4-8706-813B-C688BDC27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8536" y="2882209"/>
            <a:ext cx="1771550" cy="36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5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40943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강력한 보안 및 기타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3A506519-9F0A-4432-BC86-8F35A7AC6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5902" y="3546025"/>
            <a:ext cx="4408401" cy="38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05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보안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89" y="3091030"/>
            <a:ext cx="3676601" cy="275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다년간 구축 경험을 반영한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비밀성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무결성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가용성을 제공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하여 기업의 자료를 안전하게 보호 합니다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562978" y="1256027"/>
            <a:ext cx="4940070" cy="5761785"/>
            <a:chOff x="6936957" y="690949"/>
            <a:chExt cx="4940070" cy="5761785"/>
          </a:xfrm>
        </p:grpSpPr>
        <p:sp>
          <p:nvSpPr>
            <p:cNvPr id="40" name="자유형: 도형 46">
              <a:extLst>
                <a:ext uri="{FF2B5EF4-FFF2-40B4-BE49-F238E27FC236}">
                  <a16:creationId xmlns:a16="http://schemas.microsoft.com/office/drawing/2014/main" id="{825F6E25-9362-4F3C-8C47-E5FFEFDFCE35}"/>
                </a:ext>
              </a:extLst>
            </p:cNvPr>
            <p:cNvSpPr/>
            <p:nvPr/>
          </p:nvSpPr>
          <p:spPr>
            <a:xfrm>
              <a:off x="9117045" y="1875453"/>
              <a:ext cx="933061" cy="4562669"/>
            </a:xfrm>
            <a:custGeom>
              <a:avLst/>
              <a:gdLst>
                <a:gd name="connsiteX0" fmla="*/ 0 w 933061"/>
                <a:gd name="connsiteY0" fmla="*/ 0 h 4562669"/>
                <a:gd name="connsiteX1" fmla="*/ 914400 w 933061"/>
                <a:gd name="connsiteY1" fmla="*/ 1343608 h 4562669"/>
                <a:gd name="connsiteX2" fmla="*/ 933061 w 933061"/>
                <a:gd name="connsiteY2" fmla="*/ 3303037 h 4562669"/>
                <a:gd name="connsiteX3" fmla="*/ 18661 w 933061"/>
                <a:gd name="connsiteY3" fmla="*/ 4562669 h 4562669"/>
                <a:gd name="connsiteX4" fmla="*/ 0 w 933061"/>
                <a:gd name="connsiteY4" fmla="*/ 0 h 456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1" h="4562669">
                  <a:moveTo>
                    <a:pt x="0" y="0"/>
                  </a:moveTo>
                  <a:lnTo>
                    <a:pt x="914400" y="1343608"/>
                  </a:lnTo>
                  <a:lnTo>
                    <a:pt x="933061" y="3303037"/>
                  </a:lnTo>
                  <a:lnTo>
                    <a:pt x="18661" y="4562669"/>
                  </a:lnTo>
                  <a:cubicBezTo>
                    <a:pt x="12441" y="3041779"/>
                    <a:pt x="6220" y="152089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EF8903FA-4B7A-427B-81EF-12B841B695C7}"/>
                </a:ext>
              </a:extLst>
            </p:cNvPr>
            <p:cNvSpPr/>
            <p:nvPr/>
          </p:nvSpPr>
          <p:spPr>
            <a:xfrm>
              <a:off x="6946481" y="2115081"/>
              <a:ext cx="2349871" cy="405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사각형: 둥근 모서리 43">
              <a:extLst>
                <a:ext uri="{FF2B5EF4-FFF2-40B4-BE49-F238E27FC236}">
                  <a16:creationId xmlns:a16="http://schemas.microsoft.com/office/drawing/2014/main" id="{9BCA7C68-E6C8-4221-8C82-D17934566238}"/>
                </a:ext>
              </a:extLst>
            </p:cNvPr>
            <p:cNvSpPr/>
            <p:nvPr/>
          </p:nvSpPr>
          <p:spPr>
            <a:xfrm>
              <a:off x="10004425" y="3204708"/>
              <a:ext cx="1648300" cy="2000250"/>
            </a:xfrm>
            <a:prstGeom prst="roundRect">
              <a:avLst>
                <a:gd name="adj" fmla="val 511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2284F55-242A-4B05-9B39-C2FEAD83DB78}"/>
                </a:ext>
              </a:extLst>
            </p:cNvPr>
            <p:cNvSpPr/>
            <p:nvPr/>
          </p:nvSpPr>
          <p:spPr>
            <a:xfrm>
              <a:off x="9785351" y="2755071"/>
              <a:ext cx="2091676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 algn="ctr">
                <a:buSzPct val="80000"/>
                <a:defRPr/>
              </a:pPr>
              <a:r>
                <a:rPr lang="en-US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텍스트 개체 틀 297">
              <a:extLst>
                <a:ext uri="{FF2B5EF4-FFF2-40B4-BE49-F238E27FC236}">
                  <a16:creationId xmlns:a16="http://schemas.microsoft.com/office/drawing/2014/main" id="{70181BC6-5FB3-4CA5-A570-53F728FF1CF6}"/>
                </a:ext>
              </a:extLst>
            </p:cNvPr>
            <p:cNvSpPr txBox="1">
              <a:spLocks/>
            </p:cNvSpPr>
            <p:nvPr/>
          </p:nvSpPr>
          <p:spPr>
            <a:xfrm>
              <a:off x="10134970" y="3261503"/>
              <a:ext cx="1517755" cy="1800581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비밀번호 암호화</a:t>
              </a:r>
              <a:endParaRPr lang="en-US" altLang="ko-KR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인증 쿠키 </a:t>
              </a:r>
              <a:r>
                <a:rPr lang="en-US" altLang="ko-KR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세션 암호화</a:t>
              </a:r>
              <a:endParaRPr lang="en-US" altLang="ko-KR" sz="9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접속 허용 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IP</a:t>
              </a: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자동 로그아웃</a:t>
              </a:r>
              <a:endParaRPr lang="en-US" altLang="ko-KR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접속 로그 </a:t>
              </a:r>
              <a:r>
                <a:rPr lang="en-US" altLang="ko-KR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</a:t>
              </a:r>
              <a:endParaRPr lang="en-US" altLang="ko-KR" sz="9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 등급 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(7</a:t>
              </a: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단계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4" name="사각형: 둥근 모서리 17">
              <a:extLst>
                <a:ext uri="{FF2B5EF4-FFF2-40B4-BE49-F238E27FC236}">
                  <a16:creationId xmlns:a16="http://schemas.microsoft.com/office/drawing/2014/main" id="{88E52471-0925-438D-9BE4-BE79CC3E5444}"/>
                </a:ext>
              </a:extLst>
            </p:cNvPr>
            <p:cNvSpPr/>
            <p:nvPr/>
          </p:nvSpPr>
          <p:spPr>
            <a:xfrm>
              <a:off x="6936957" y="690949"/>
              <a:ext cx="2228850" cy="733184"/>
            </a:xfrm>
            <a:prstGeom prst="roundRect">
              <a:avLst>
                <a:gd name="adj" fmla="val 9260"/>
              </a:avLst>
            </a:prstGeom>
            <a:solidFill>
              <a:srgbClr val="FFFFFF"/>
            </a:solidFill>
            <a:ln w="28575">
              <a:solidFill>
                <a:srgbClr val="4285F4"/>
              </a:solidFill>
            </a:ln>
            <a:effectLst>
              <a:glow rad="50800">
                <a:srgbClr val="8EB6F8">
                  <a:alpha val="35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KB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하나은행 중국법인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050" b="1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이글루시큐리티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KTCS, CJ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대한통운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(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보안성 통과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  <p:sp>
          <p:nvSpPr>
            <p:cNvPr id="55" name="사각형: 둥근 모서리 18">
              <a:extLst>
                <a:ext uri="{FF2B5EF4-FFF2-40B4-BE49-F238E27FC236}">
                  <a16:creationId xmlns:a16="http://schemas.microsoft.com/office/drawing/2014/main" id="{3C54A47E-E22C-4D2F-B3CA-ABD9D5BCD201}"/>
                </a:ext>
              </a:extLst>
            </p:cNvPr>
            <p:cNvSpPr/>
            <p:nvPr/>
          </p:nvSpPr>
          <p:spPr>
            <a:xfrm>
              <a:off x="6936957" y="18712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불필요한 정보 노출 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6" name="사각형: 둥근 모서리 19">
              <a:extLst>
                <a:ext uri="{FF2B5EF4-FFF2-40B4-BE49-F238E27FC236}">
                  <a16:creationId xmlns:a16="http://schemas.microsoft.com/office/drawing/2014/main" id="{9EB11C6C-D0E6-471A-AA69-D92D3876B611}"/>
                </a:ext>
              </a:extLst>
            </p:cNvPr>
            <p:cNvSpPr/>
            <p:nvPr/>
          </p:nvSpPr>
          <p:spPr>
            <a:xfrm>
              <a:off x="6936957" y="25379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업로드 후 </a:t>
              </a:r>
              <a:r>
                <a:rPr lang="ko-KR" altLang="en-US" sz="11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웹쉘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실행 될 수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7" name="사각형: 둥근 모서리 20">
              <a:extLst>
                <a:ext uri="{FF2B5EF4-FFF2-40B4-BE49-F238E27FC236}">
                  <a16:creationId xmlns:a16="http://schemas.microsoft.com/office/drawing/2014/main" id="{5F659FEC-A717-4AC1-A070-8E458554FBAD}"/>
                </a:ext>
              </a:extLst>
            </p:cNvPr>
            <p:cNvSpPr/>
            <p:nvPr/>
          </p:nvSpPr>
          <p:spPr>
            <a:xfrm>
              <a:off x="6936957" y="32047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 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8" name="사각형: 둥근 모서리 21">
              <a:extLst>
                <a:ext uri="{FF2B5EF4-FFF2-40B4-BE49-F238E27FC236}">
                  <a16:creationId xmlns:a16="http://schemas.microsoft.com/office/drawing/2014/main" id="{0BAC662B-AA27-4D7B-A821-F026F0A55BEB}"/>
                </a:ext>
              </a:extLst>
            </p:cNvPr>
            <p:cNvSpPr/>
            <p:nvPr/>
          </p:nvSpPr>
          <p:spPr>
            <a:xfrm>
              <a:off x="6936957" y="38714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쿠키 값 변조 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9" name="사각형: 둥근 모서리 31">
              <a:extLst>
                <a:ext uri="{FF2B5EF4-FFF2-40B4-BE49-F238E27FC236}">
                  <a16:creationId xmlns:a16="http://schemas.microsoft.com/office/drawing/2014/main" id="{688FC3AE-3C9B-4825-8BE6-F6CE123B00F9}"/>
                </a:ext>
              </a:extLst>
            </p:cNvPr>
            <p:cNvSpPr/>
            <p:nvPr/>
          </p:nvSpPr>
          <p:spPr>
            <a:xfrm>
              <a:off x="6936957" y="45382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취약한 인증과 세션 관리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0" name="사각형: 둥근 모서리 32">
              <a:extLst>
                <a:ext uri="{FF2B5EF4-FFF2-40B4-BE49-F238E27FC236}">
                  <a16:creationId xmlns:a16="http://schemas.microsoft.com/office/drawing/2014/main" id="{20C794C8-810E-43E2-A298-6B4B523C727E}"/>
                </a:ext>
              </a:extLst>
            </p:cNvPr>
            <p:cNvSpPr/>
            <p:nvPr/>
          </p:nvSpPr>
          <p:spPr>
            <a:xfrm>
              <a:off x="6936957" y="52049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XSS(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크로스 사이트 스크립트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사각형: 둥근 모서리 33">
              <a:extLst>
                <a:ext uri="{FF2B5EF4-FFF2-40B4-BE49-F238E27FC236}">
                  <a16:creationId xmlns:a16="http://schemas.microsoft.com/office/drawing/2014/main" id="{C53EA34C-7DC1-40BA-99F9-04FCB3ED6428}"/>
                </a:ext>
              </a:extLst>
            </p:cNvPr>
            <p:cNvSpPr/>
            <p:nvPr/>
          </p:nvSpPr>
          <p:spPr>
            <a:xfrm>
              <a:off x="6936957" y="58717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SQL </a:t>
              </a:r>
              <a:r>
                <a:rPr lang="ko-KR" altLang="en-US" sz="1100" b="1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인젝션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(Error Base SQL Injection ) 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DEB83B-AB7B-4203-BB45-22D4CBF41B83}"/>
                </a:ext>
              </a:extLst>
            </p:cNvPr>
            <p:cNvSpPr txBox="1"/>
            <p:nvPr/>
          </p:nvSpPr>
          <p:spPr>
            <a:xfrm>
              <a:off x="7946979" y="1408711"/>
              <a:ext cx="218330" cy="491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36B1BE99-EDE2-4C08-90E0-4FF7D75F8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9835" y="2950134"/>
            <a:ext cx="358028" cy="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성증지표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26B25D26-547D-4D04-A063-38DD037C2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DB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서버는 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CPU, RAM 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 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서버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 저장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HDD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성능 지표에 주로 의존하게 됩니다</a:t>
            </a:r>
            <a:r>
              <a:rPr lang="en-US" altLang="ko-KR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50" name="그룹 45">
            <a:extLst>
              <a:ext uri="{FF2B5EF4-FFF2-40B4-BE49-F238E27FC236}">
                <a16:creationId xmlns:a16="http://schemas.microsoft.com/office/drawing/2014/main" id="{B917FBBB-CE00-45A6-8121-54648F36D57F}"/>
              </a:ext>
            </a:extLst>
          </p:cNvPr>
          <p:cNvGrpSpPr/>
          <p:nvPr/>
        </p:nvGrpSpPr>
        <p:grpSpPr>
          <a:xfrm>
            <a:off x="3169335" y="3963274"/>
            <a:ext cx="2473426" cy="3056245"/>
            <a:chOff x="3342097" y="3125554"/>
            <a:chExt cx="2473426" cy="3056245"/>
          </a:xfrm>
        </p:grpSpPr>
        <p:pic>
          <p:nvPicPr>
            <p:cNvPr id="51" name="그림 50" descr="DATA.gif">
              <a:extLst>
                <a:ext uri="{FF2B5EF4-FFF2-40B4-BE49-F238E27FC236}">
                  <a16:creationId xmlns:a16="http://schemas.microsoft.com/office/drawing/2014/main" id="{E0776BD6-F473-4B35-8C0C-E6295F4A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2097" y="3133331"/>
              <a:ext cx="2473426" cy="3048468"/>
            </a:xfrm>
            <a:prstGeom prst="rect">
              <a:avLst/>
            </a:prstGeom>
          </p:spPr>
        </p:pic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8F181D17-3572-4843-9B9B-6E9C76EF6F17}"/>
                </a:ext>
              </a:extLst>
            </p:cNvPr>
            <p:cNvGrpSpPr/>
            <p:nvPr/>
          </p:nvGrpSpPr>
          <p:grpSpPr>
            <a:xfrm>
              <a:off x="4876430" y="3125554"/>
              <a:ext cx="925247" cy="925244"/>
              <a:chOff x="5580109" y="1852963"/>
              <a:chExt cx="1152131" cy="1152128"/>
            </a:xfrm>
          </p:grpSpPr>
          <p:sp>
            <p:nvSpPr>
              <p:cNvPr id="63" name="Rectangle 10">
                <a:extLst>
                  <a:ext uri="{FF2B5EF4-FFF2-40B4-BE49-F238E27FC236}">
                    <a16:creationId xmlns:a16="http://schemas.microsoft.com/office/drawing/2014/main" id="{71378DDC-4906-412A-BEA8-8A19887EE765}"/>
                  </a:ext>
                </a:extLst>
              </p:cNvPr>
              <p:cNvSpPr/>
              <p:nvPr/>
            </p:nvSpPr>
            <p:spPr>
              <a:xfrm>
                <a:off x="5580109" y="1852963"/>
                <a:ext cx="1152128" cy="115212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1152128">
                    <a:moveTo>
                      <a:pt x="99671" y="0"/>
                    </a:moveTo>
                    <a:lnTo>
                      <a:pt x="1152128" y="0"/>
                    </a:lnTo>
                    <a:lnTo>
                      <a:pt x="1152128" y="1152128"/>
                    </a:lnTo>
                    <a:lnTo>
                      <a:pt x="0" y="1152128"/>
                    </a:lnTo>
                    <a:lnTo>
                      <a:pt x="0" y="103999"/>
                    </a:lnTo>
                    <a:lnTo>
                      <a:pt x="125263" y="229261"/>
                    </a:lnTo>
                    <a:lnTo>
                      <a:pt x="74346" y="280179"/>
                    </a:lnTo>
                    <a:lnTo>
                      <a:pt x="278015" y="280179"/>
                    </a:lnTo>
                    <a:lnTo>
                      <a:pt x="278015" y="76509"/>
                    </a:lnTo>
                    <a:lnTo>
                      <a:pt x="227098" y="127427"/>
                    </a:lnTo>
                    <a:close/>
                  </a:path>
                </a:pathLst>
              </a:custGeom>
              <a:solidFill>
                <a:srgbClr val="AFD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ix고딕 B" pitchFamily="18" charset="-127"/>
                  <a:ea typeface="Rix고딕 B" pitchFamily="18" charset="-127"/>
                </a:endParaRPr>
              </a:p>
            </p:txBody>
          </p:sp>
          <p:sp>
            <p:nvSpPr>
              <p:cNvPr id="64" name="Text Placeholder 12">
                <a:extLst>
                  <a:ext uri="{FF2B5EF4-FFF2-40B4-BE49-F238E27FC236}">
                    <a16:creationId xmlns:a16="http://schemas.microsoft.com/office/drawing/2014/main" id="{C57F9392-9869-43BF-A215-AB5722DCAA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7865" y="2638066"/>
                <a:ext cx="1134375" cy="314666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Tx/>
                  <a:buNone/>
                  <a:defRPr sz="32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ko-KR" sz="1600" dirty="0">
                    <a:solidFill>
                      <a:schemeClr val="bg1"/>
                    </a:solidFill>
                    <a:latin typeface="Rix고딕 B" pitchFamily="18" charset="-127"/>
                    <a:ea typeface="Rix고딕 B" pitchFamily="18" charset="-127"/>
                  </a:rPr>
                  <a:t>Data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Rix고딕 B" pitchFamily="18" charset="-127"/>
                    <a:ea typeface="Rix고딕 B" pitchFamily="18" charset="-127"/>
                  </a:rPr>
                  <a:t>서버</a:t>
                </a:r>
                <a:endParaRPr lang="en-US" sz="1600" dirty="0">
                  <a:solidFill>
                    <a:schemeClr val="bg1"/>
                  </a:solidFill>
                  <a:latin typeface="Rix고딕 B" pitchFamily="18" charset="-127"/>
                  <a:ea typeface="Rix고딕 B" pitchFamily="18" charset="-127"/>
                </a:endParaRPr>
              </a:p>
            </p:txBody>
          </p:sp>
        </p:grpSp>
      </p:grpSp>
      <p:grpSp>
        <p:nvGrpSpPr>
          <p:cNvPr id="65" name="그룹 46">
            <a:extLst>
              <a:ext uri="{FF2B5EF4-FFF2-40B4-BE49-F238E27FC236}">
                <a16:creationId xmlns:a16="http://schemas.microsoft.com/office/drawing/2014/main" id="{3185031F-C954-49D7-8243-181B6A65C913}"/>
              </a:ext>
            </a:extLst>
          </p:cNvPr>
          <p:cNvGrpSpPr/>
          <p:nvPr/>
        </p:nvGrpSpPr>
        <p:grpSpPr>
          <a:xfrm>
            <a:off x="695928" y="2459949"/>
            <a:ext cx="2472558" cy="3052805"/>
            <a:chOff x="792213" y="1534223"/>
            <a:chExt cx="2472558" cy="3052805"/>
          </a:xfrm>
        </p:grpSpPr>
        <p:pic>
          <p:nvPicPr>
            <p:cNvPr id="66" name="그림 65" descr="DB.gif">
              <a:extLst>
                <a:ext uri="{FF2B5EF4-FFF2-40B4-BE49-F238E27FC236}">
                  <a16:creationId xmlns:a16="http://schemas.microsoft.com/office/drawing/2014/main" id="{C2CE60DE-493A-4C9B-95EB-8FDF9D719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13" y="1539629"/>
              <a:ext cx="2472558" cy="3047399"/>
            </a:xfrm>
            <a:prstGeom prst="rect">
              <a:avLst/>
            </a:prstGeom>
          </p:spPr>
        </p:pic>
        <p:grpSp>
          <p:nvGrpSpPr>
            <p:cNvPr id="67" name="Group 16">
              <a:extLst>
                <a:ext uri="{FF2B5EF4-FFF2-40B4-BE49-F238E27FC236}">
                  <a16:creationId xmlns:a16="http://schemas.microsoft.com/office/drawing/2014/main" id="{709787DD-263E-4FED-AC1A-81EC42555180}"/>
                </a:ext>
              </a:extLst>
            </p:cNvPr>
            <p:cNvGrpSpPr/>
            <p:nvPr/>
          </p:nvGrpSpPr>
          <p:grpSpPr>
            <a:xfrm>
              <a:off x="2325668" y="1534223"/>
              <a:ext cx="925247" cy="925244"/>
              <a:chOff x="5580109" y="1852963"/>
              <a:chExt cx="1152131" cy="1152128"/>
            </a:xfrm>
          </p:grpSpPr>
          <p:sp>
            <p:nvSpPr>
              <p:cNvPr id="68" name="Rectangle 10">
                <a:extLst>
                  <a:ext uri="{FF2B5EF4-FFF2-40B4-BE49-F238E27FC236}">
                    <a16:creationId xmlns:a16="http://schemas.microsoft.com/office/drawing/2014/main" id="{A81164B5-2E98-4FC9-B356-FEA05C84DD43}"/>
                  </a:ext>
                </a:extLst>
              </p:cNvPr>
              <p:cNvSpPr/>
              <p:nvPr/>
            </p:nvSpPr>
            <p:spPr>
              <a:xfrm>
                <a:off x="5580109" y="1852963"/>
                <a:ext cx="1152128" cy="115212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1152128">
                    <a:moveTo>
                      <a:pt x="99671" y="0"/>
                    </a:moveTo>
                    <a:lnTo>
                      <a:pt x="1152128" y="0"/>
                    </a:lnTo>
                    <a:lnTo>
                      <a:pt x="1152128" y="1152128"/>
                    </a:lnTo>
                    <a:lnTo>
                      <a:pt x="0" y="1152128"/>
                    </a:lnTo>
                    <a:lnTo>
                      <a:pt x="0" y="103999"/>
                    </a:lnTo>
                    <a:lnTo>
                      <a:pt x="125263" y="229261"/>
                    </a:lnTo>
                    <a:lnTo>
                      <a:pt x="74346" y="280179"/>
                    </a:lnTo>
                    <a:lnTo>
                      <a:pt x="278015" y="280179"/>
                    </a:lnTo>
                    <a:lnTo>
                      <a:pt x="278015" y="76509"/>
                    </a:lnTo>
                    <a:lnTo>
                      <a:pt x="227098" y="127427"/>
                    </a:lnTo>
                    <a:close/>
                  </a:path>
                </a:pathLst>
              </a:custGeom>
              <a:solidFill>
                <a:srgbClr val="AFD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ix고딕 B" pitchFamily="18" charset="-127"/>
                  <a:ea typeface="Rix고딕 B" pitchFamily="18" charset="-127"/>
                </a:endParaRPr>
              </a:p>
            </p:txBody>
          </p:sp>
          <p:sp>
            <p:nvSpPr>
              <p:cNvPr id="69" name="Text Placeholder 12">
                <a:extLst>
                  <a:ext uri="{FF2B5EF4-FFF2-40B4-BE49-F238E27FC236}">
                    <a16:creationId xmlns:a16="http://schemas.microsoft.com/office/drawing/2014/main" id="{A5A1862D-5F68-44C3-AFFF-BD4E5FCAC1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7865" y="2638066"/>
                <a:ext cx="1134375" cy="314666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Tx/>
                  <a:buNone/>
                  <a:defRPr sz="32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ko-KR" sz="1600" dirty="0">
                    <a:solidFill>
                      <a:schemeClr val="bg1"/>
                    </a:solidFill>
                    <a:latin typeface="Rix고딕 B" pitchFamily="18" charset="-127"/>
                    <a:ea typeface="Rix고딕 B" pitchFamily="18" charset="-127"/>
                  </a:rPr>
                  <a:t>DB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Rix고딕 B" pitchFamily="18" charset="-127"/>
                    <a:ea typeface="Rix고딕 B" pitchFamily="18" charset="-127"/>
                  </a:rPr>
                  <a:t>서버</a:t>
                </a:r>
                <a:endParaRPr lang="en-US" sz="1600" dirty="0">
                  <a:solidFill>
                    <a:schemeClr val="bg1"/>
                  </a:solidFill>
                  <a:latin typeface="Rix고딕 B" pitchFamily="18" charset="-127"/>
                  <a:ea typeface="Rix고딕 B" pitchFamily="18" charset="-127"/>
                </a:endParaRPr>
              </a:p>
            </p:txBody>
          </p:sp>
        </p:grpSp>
      </p:grpSp>
      <p:sp>
        <p:nvSpPr>
          <p:cNvPr id="73" name="사각형 설명선 24">
            <a:extLst>
              <a:ext uri="{FF2B5EF4-FFF2-40B4-BE49-F238E27FC236}">
                <a16:creationId xmlns:a16="http://schemas.microsoft.com/office/drawing/2014/main" id="{64EC2897-5109-436D-8F57-BF3A672A349A}"/>
              </a:ext>
            </a:extLst>
          </p:cNvPr>
          <p:cNvSpPr/>
          <p:nvPr/>
        </p:nvSpPr>
        <p:spPr>
          <a:xfrm>
            <a:off x="5970851" y="2302593"/>
            <a:ext cx="3391621" cy="4716926"/>
          </a:xfrm>
          <a:prstGeom prst="wedgeRectCallout">
            <a:avLst>
              <a:gd name="adj1" fmla="val -19418"/>
              <a:gd name="adj2" fmla="val -33378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4" name="TextBox 83">
            <a:extLst>
              <a:ext uri="{FF2B5EF4-FFF2-40B4-BE49-F238E27FC236}">
                <a16:creationId xmlns:a16="http://schemas.microsoft.com/office/drawing/2014/main" id="{F8D4EEAD-1C6D-4222-9CD4-DD32A9B5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36" y="2985247"/>
            <a:ext cx="3191577" cy="35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50813" indent="-150813">
              <a:lnSpc>
                <a:spcPts val="1600"/>
              </a:lnSpc>
              <a:spcAft>
                <a:spcPts val="200"/>
              </a:spcAft>
              <a:buClrTx/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구축 사례 중 가장 사용자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(10,000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명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)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가 많은 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KTCS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의 경우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, DB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와 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DATA 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서버 쪽 성능 자료를 통하여 제안사 솔루션의 안정성에 대한 판단이 가능하다고 보임</a:t>
            </a:r>
          </a:p>
          <a:p>
            <a:pPr marL="287338" lvl="1" indent="-160338">
              <a:lnSpc>
                <a:spcPts val="1700"/>
              </a:lnSpc>
              <a:spcAft>
                <a:spcPts val="400"/>
              </a:spcAft>
              <a:buSzPct val="100000"/>
              <a:buFont typeface="맑은 고딕" pitchFamily="50" charset="-127"/>
              <a:buChar char="–"/>
              <a:defRPr/>
            </a:pP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RAM,HDD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의 성능 모니터링 지표 자료는 제안사 솔루션이 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매우 안정적인 설계 구조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로 되어 있음을 알 수 있음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Monotype Sorts" pitchFamily="2" charset="2"/>
            </a:endParaRPr>
          </a:p>
          <a:p>
            <a:pPr marL="287338" lvl="1" indent="-160338">
              <a:lnSpc>
                <a:spcPts val="1700"/>
              </a:lnSpc>
              <a:spcAft>
                <a:spcPts val="400"/>
              </a:spcAft>
              <a:buSzPct val="100000"/>
              <a:buFont typeface="맑은 고딕" pitchFamily="50" charset="-127"/>
              <a:buChar char="–"/>
              <a:defRPr/>
            </a:pP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솔루션 설계 구조가 잘못되었다면 </a:t>
            </a:r>
            <a:r>
              <a:rPr lang="en-US" altLang="ko-KR" sz="1100" dirty="0" err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RAM,Disk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의 성능 지표는 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100%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 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Peak 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치면서 속도 저하 현상을 유발할 것임</a:t>
            </a:r>
            <a:endParaRPr lang="en-US" altLang="ko-KR" sz="110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Monotype Sorts" pitchFamily="2" charset="2"/>
            </a:endParaRPr>
          </a:p>
          <a:p>
            <a:pPr marL="150813" indent="-150813">
              <a:lnSpc>
                <a:spcPts val="1600"/>
              </a:lnSpc>
              <a:spcAft>
                <a:spcPts val="200"/>
              </a:spcAft>
              <a:buClrTx/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안정적인 솔루션 설계 구조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는 구축 이후 솔루션을 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장기간 잘 사용할 수 있는 가장 중요한 판단요소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임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Monotype Sorts" pitchFamily="2" charset="2"/>
            </a:endParaRPr>
          </a:p>
          <a:p>
            <a:pPr marL="287338" lvl="1" indent="-160338">
              <a:lnSpc>
                <a:spcPts val="17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맑은 고딕" pitchFamily="50" charset="-127"/>
              <a:buChar char="–"/>
              <a:defRPr/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otype Sorts" pitchFamily="2" charset="2"/>
              </a:rPr>
              <a:t>시스템 사용량 증가는 시스템 저장 공간의 증설이나 웹서버 증설로 쉽게 대응 가능</a:t>
            </a: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237C811C-4EA9-4116-B30C-C209308B1917}"/>
              </a:ext>
            </a:extLst>
          </p:cNvPr>
          <p:cNvSpPr/>
          <p:nvPr/>
        </p:nvSpPr>
        <p:spPr>
          <a:xfrm>
            <a:off x="6206688" y="2555964"/>
            <a:ext cx="1827285" cy="3359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87313" indent="-87313">
              <a:lnSpc>
                <a:spcPts val="1900"/>
              </a:lnSpc>
              <a:buSzPct val="80000"/>
              <a:defRPr/>
            </a:pPr>
            <a:r>
              <a:rPr lang="ko-KR" altLang="en-US" sz="1700" b="1" spc="-60" dirty="0">
                <a:solidFill>
                  <a:srgbClr val="4285F4"/>
                </a:solidFill>
                <a:latin typeface="+mn-ea"/>
                <a:ea typeface="+mn-ea"/>
              </a:rPr>
              <a:t>솔루션 안정성</a:t>
            </a:r>
            <a:endParaRPr lang="en-US" altLang="en-US" sz="1700" b="1" spc="-60" dirty="0">
              <a:solidFill>
                <a:srgbClr val="4285F4"/>
              </a:solidFill>
              <a:latin typeface="+mn-ea"/>
              <a:ea typeface="+mn-ea"/>
            </a:endParaRPr>
          </a:p>
        </p:txBody>
      </p:sp>
      <p:sp>
        <p:nvSpPr>
          <p:cNvPr id="76" name="TextBox 83">
            <a:extLst>
              <a:ext uri="{FF2B5EF4-FFF2-40B4-BE49-F238E27FC236}">
                <a16:creationId xmlns:a16="http://schemas.microsoft.com/office/drawing/2014/main" id="{F306A32D-741E-4AA6-9D34-42653336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1214168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기업제안사 솔루션은 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구축 사이트의 실 성능 지표 데이터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를 통해서도 </a:t>
            </a:r>
            <a:r>
              <a:rPr lang="ko-KR" altLang="en-US" sz="165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안정적인 솔루션임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을 알 수 있습니다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0296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구축 경험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39507B9-1595-4639-8E83-DDAE9F5CCDD2}"/>
              </a:ext>
            </a:extLst>
          </p:cNvPr>
          <p:cNvSpPr/>
          <p:nvPr/>
        </p:nvSpPr>
        <p:spPr bwMode="auto">
          <a:xfrm>
            <a:off x="412357" y="1553808"/>
            <a:ext cx="4618357" cy="261065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5767453-DC00-46E2-834A-09EAF5DFC1CF}"/>
              </a:ext>
            </a:extLst>
          </p:cNvPr>
          <p:cNvSpPr/>
          <p:nvPr/>
        </p:nvSpPr>
        <p:spPr bwMode="auto">
          <a:xfrm>
            <a:off x="5030714" y="1553808"/>
            <a:ext cx="4618357" cy="261065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D480A8B-1D3E-456D-819A-F493E1FAA234}"/>
              </a:ext>
            </a:extLst>
          </p:cNvPr>
          <p:cNvSpPr/>
          <p:nvPr/>
        </p:nvSpPr>
        <p:spPr bwMode="auto">
          <a:xfrm>
            <a:off x="412357" y="4605118"/>
            <a:ext cx="4618357" cy="261065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F2B243C-1A7E-4BCF-A083-FC038ABA1B32}"/>
              </a:ext>
            </a:extLst>
          </p:cNvPr>
          <p:cNvSpPr/>
          <p:nvPr/>
        </p:nvSpPr>
        <p:spPr bwMode="auto">
          <a:xfrm>
            <a:off x="5030714" y="4605118"/>
            <a:ext cx="4618357" cy="261065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3F43751-CA63-4CEE-B8E1-C5F4A93D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34" y="2001563"/>
            <a:ext cx="2954363" cy="17926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4EDF0C94-1C84-4388-8B17-F606F77EA782}"/>
              </a:ext>
            </a:extLst>
          </p:cNvPr>
          <p:cNvSpPr/>
          <p:nvPr/>
        </p:nvSpPr>
        <p:spPr bwMode="auto">
          <a:xfrm>
            <a:off x="412357" y="1113157"/>
            <a:ext cx="4618357" cy="44782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그룹웨어 연동 페이지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E1CFE59-4B24-4941-B70E-829DFE455CA0}"/>
              </a:ext>
            </a:extLst>
          </p:cNvPr>
          <p:cNvSpPr/>
          <p:nvPr/>
        </p:nvSpPr>
        <p:spPr bwMode="auto">
          <a:xfrm>
            <a:off x="5030714" y="1113157"/>
            <a:ext cx="4618357" cy="447823"/>
          </a:xfrm>
          <a:prstGeom prst="rect">
            <a:avLst/>
          </a:prstGeom>
          <a:solidFill>
            <a:srgbClr val="4285F4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무전표카드 결제 수신 목록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B318FBB-58CD-42EE-9E26-3DA8F5D54165}"/>
              </a:ext>
            </a:extLst>
          </p:cNvPr>
          <p:cNvSpPr/>
          <p:nvPr/>
        </p:nvSpPr>
        <p:spPr bwMode="auto">
          <a:xfrm>
            <a:off x="5027686" y="4164467"/>
            <a:ext cx="4618357" cy="44782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무전표카드 결재 기안 상신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F59F4C6-FC46-4A1A-BD12-6FF60E826E48}"/>
              </a:ext>
            </a:extLst>
          </p:cNvPr>
          <p:cNvSpPr/>
          <p:nvPr/>
        </p:nvSpPr>
        <p:spPr bwMode="auto">
          <a:xfrm>
            <a:off x="409329" y="4164467"/>
            <a:ext cx="4618357" cy="447823"/>
          </a:xfrm>
          <a:prstGeom prst="rect">
            <a:avLst/>
          </a:prstGeom>
          <a:solidFill>
            <a:srgbClr val="4285F4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무전표카드 결재 전자결재 처리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36D3433-A4D8-46E8-BBD5-6798F6099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4" y="4864803"/>
            <a:ext cx="4019090" cy="20919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그림 17" descr="44.png">
            <a:extLst>
              <a:ext uri="{FF2B5EF4-FFF2-40B4-BE49-F238E27FC236}">
                <a16:creationId xmlns:a16="http://schemas.microsoft.com/office/drawing/2014/main" id="{549CC92F-3790-44CA-BD0D-8BC0499F1B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6870" y="2067428"/>
            <a:ext cx="4223847" cy="1647236"/>
          </a:xfrm>
          <a:prstGeom prst="rect">
            <a:avLst/>
          </a:prstGeom>
        </p:spPr>
      </p:pic>
      <p:pic>
        <p:nvPicPr>
          <p:cNvPr id="19" name="그림 18" descr="4.png">
            <a:extLst>
              <a:ext uri="{FF2B5EF4-FFF2-40B4-BE49-F238E27FC236}">
                <a16:creationId xmlns:a16="http://schemas.microsoft.com/office/drawing/2014/main" id="{2954E45E-0F25-430C-AB67-7C72894754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1179" y="4697621"/>
            <a:ext cx="3987214" cy="2395419"/>
          </a:xfrm>
          <a:prstGeom prst="rect">
            <a:avLst/>
          </a:prstGeom>
        </p:spPr>
      </p:pic>
      <p:sp>
        <p:nvSpPr>
          <p:cNvPr id="20" name="타원 19">
            <a:extLst>
              <a:ext uri="{FF2B5EF4-FFF2-40B4-BE49-F238E27FC236}">
                <a16:creationId xmlns:a16="http://schemas.microsoft.com/office/drawing/2014/main" id="{647058E6-AFE6-43CA-A142-4FD211A037CE}"/>
              </a:ext>
            </a:extLst>
          </p:cNvPr>
          <p:cNvSpPr/>
          <p:nvPr/>
        </p:nvSpPr>
        <p:spPr bwMode="auto">
          <a:xfrm>
            <a:off x="4290860" y="3411330"/>
            <a:ext cx="1485764" cy="1485764"/>
          </a:xfrm>
          <a:prstGeom prst="ellipse">
            <a:avLst/>
          </a:prstGeom>
          <a:solidFill>
            <a:srgbClr val="D7415E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n-US" altLang="ko-KR" sz="1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31EA4-4A52-43CF-B1DA-62D42B0A566F}"/>
              </a:ext>
            </a:extLst>
          </p:cNvPr>
          <p:cNvSpPr txBox="1"/>
          <p:nvPr/>
        </p:nvSpPr>
        <p:spPr>
          <a:xfrm>
            <a:off x="4339243" y="3858529"/>
            <a:ext cx="1437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err="1">
                <a:solidFill>
                  <a:schemeClr val="bg1"/>
                </a:solidFill>
                <a:latin typeface="+mn-ea"/>
                <a:ea typeface="+mn-ea"/>
              </a:rPr>
              <a:t>무전표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  <a:ea typeface="+mn-ea"/>
              </a:rPr>
              <a:t>비용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  <a:ea typeface="+mn-ea"/>
              </a:rPr>
              <a:t>)</a:t>
            </a:r>
          </a:p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+mn-ea"/>
                <a:ea typeface="+mn-ea"/>
              </a:rPr>
              <a:t>카드 결제</a:t>
            </a:r>
            <a:endParaRPr lang="en-US" altLang="ko-KR" sz="14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+mn-ea"/>
                <a:ea typeface="+mn-ea"/>
              </a:rPr>
              <a:t>결재 연동</a:t>
            </a:r>
            <a:endParaRPr lang="en-US" altLang="ko-KR" sz="1400" b="1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68729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구축 경험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83">
            <a:extLst>
              <a:ext uri="{FF2B5EF4-FFF2-40B4-BE49-F238E27FC236}">
                <a16:creationId xmlns:a16="http://schemas.microsoft.com/office/drawing/2014/main" id="{51D1C6EA-4D60-498C-A083-7225525F7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주요지수의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그래프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차트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형태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EE1071B-689C-4D83-BFF0-71C24348791E}"/>
              </a:ext>
            </a:extLst>
          </p:cNvPr>
          <p:cNvGrpSpPr/>
          <p:nvPr/>
        </p:nvGrpSpPr>
        <p:grpSpPr>
          <a:xfrm>
            <a:off x="468114" y="1753903"/>
            <a:ext cx="9113631" cy="5258223"/>
            <a:chOff x="468114" y="1609749"/>
            <a:chExt cx="8283509" cy="4779274"/>
          </a:xfrm>
        </p:grpSpPr>
        <p:pic>
          <p:nvPicPr>
            <p:cNvPr id="22" name="그림 8" descr="ts2.gif">
              <a:extLst>
                <a:ext uri="{FF2B5EF4-FFF2-40B4-BE49-F238E27FC236}">
                  <a16:creationId xmlns:a16="http://schemas.microsoft.com/office/drawing/2014/main" id="{30F48588-B0DC-410B-9FF4-2FDE1DA36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8114" y="1614139"/>
              <a:ext cx="3317380" cy="208470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23" name="모서리가 둥근 직사각형 30">
              <a:extLst>
                <a:ext uri="{FF2B5EF4-FFF2-40B4-BE49-F238E27FC236}">
                  <a16:creationId xmlns:a16="http://schemas.microsoft.com/office/drawing/2014/main" id="{92BD2A38-FEB3-47E6-977F-1A7ADF5A3646}"/>
                </a:ext>
              </a:extLst>
            </p:cNvPr>
            <p:cNvSpPr/>
            <p:nvPr/>
          </p:nvSpPr>
          <p:spPr bwMode="auto">
            <a:xfrm>
              <a:off x="1082522" y="1776258"/>
              <a:ext cx="2665566" cy="1743230"/>
            </a:xfrm>
            <a:prstGeom prst="roundRect">
              <a:avLst>
                <a:gd name="adj" fmla="val 1444"/>
              </a:avLst>
            </a:prstGeom>
            <a:noFill/>
            <a:ln w="25400">
              <a:solidFill>
                <a:srgbClr val="D7415E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0273785-41E1-4035-BF20-35D53A6E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775" y="1609749"/>
              <a:ext cx="4748848" cy="244077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25" name="모서리가 둥근 직사각형 30">
              <a:extLst>
                <a:ext uri="{FF2B5EF4-FFF2-40B4-BE49-F238E27FC236}">
                  <a16:creationId xmlns:a16="http://schemas.microsoft.com/office/drawing/2014/main" id="{6E5297FE-DC27-40FF-A47A-AAD399E39FA4}"/>
                </a:ext>
              </a:extLst>
            </p:cNvPr>
            <p:cNvSpPr/>
            <p:nvPr/>
          </p:nvSpPr>
          <p:spPr bwMode="auto">
            <a:xfrm>
              <a:off x="7639049" y="1825470"/>
              <a:ext cx="1000125" cy="1914680"/>
            </a:xfrm>
            <a:prstGeom prst="roundRect">
              <a:avLst>
                <a:gd name="adj" fmla="val 1444"/>
              </a:avLst>
            </a:prstGeom>
            <a:noFill/>
            <a:ln w="25400">
              <a:solidFill>
                <a:srgbClr val="D7415E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pic>
          <p:nvPicPr>
            <p:cNvPr id="26" name="Picture 2052" descr="경동도시포털1">
              <a:extLst>
                <a:ext uri="{FF2B5EF4-FFF2-40B4-BE49-F238E27FC236}">
                  <a16:creationId xmlns:a16="http://schemas.microsoft.com/office/drawing/2014/main" id="{FFD44D26-69EC-4CC7-97C8-6C9967E0D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5014" y="4400088"/>
              <a:ext cx="2736304" cy="194804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27" name="모서리가 둥근 직사각형 30">
              <a:extLst>
                <a:ext uri="{FF2B5EF4-FFF2-40B4-BE49-F238E27FC236}">
                  <a16:creationId xmlns:a16="http://schemas.microsoft.com/office/drawing/2014/main" id="{F14BFC8B-AF6D-499A-8C9B-B5A163417183}"/>
                </a:ext>
              </a:extLst>
            </p:cNvPr>
            <p:cNvSpPr/>
            <p:nvPr/>
          </p:nvSpPr>
          <p:spPr bwMode="auto">
            <a:xfrm>
              <a:off x="7329488" y="4824413"/>
              <a:ext cx="800100" cy="552450"/>
            </a:xfrm>
            <a:prstGeom prst="roundRect">
              <a:avLst>
                <a:gd name="adj" fmla="val 1444"/>
              </a:avLst>
            </a:prstGeom>
            <a:noFill/>
            <a:ln w="25400">
              <a:solidFill>
                <a:srgbClr val="D7415E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1FCC3FF2-7545-4A5C-8EA1-43C9FA799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14" y="4056677"/>
              <a:ext cx="3451809" cy="233234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29" name="그림 28" descr="누름틀-양식추가.gif">
              <a:extLst>
                <a:ext uri="{FF2B5EF4-FFF2-40B4-BE49-F238E27FC236}">
                  <a16:creationId xmlns:a16="http://schemas.microsoft.com/office/drawing/2014/main" id="{79F76B9C-0662-4848-9862-CB742CC0C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6384" y="4524106"/>
              <a:ext cx="2290449" cy="174687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2FFCE0D-2300-46F6-9EAB-E478E7B1809B}"/>
                </a:ext>
              </a:extLst>
            </p:cNvPr>
            <p:cNvSpPr/>
            <p:nvPr/>
          </p:nvSpPr>
          <p:spPr bwMode="auto">
            <a:xfrm>
              <a:off x="4297685" y="4262455"/>
              <a:ext cx="959518" cy="357054"/>
            </a:xfrm>
            <a:prstGeom prst="rect">
              <a:avLst/>
            </a:prstGeom>
            <a:solidFill>
              <a:srgbClr val="D7415E"/>
            </a:solidFill>
            <a:ln w="44450" algn="ctr">
              <a:noFill/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latin typeface="+mn-ea"/>
                  <a:ea typeface="+mn-ea"/>
                </a:rPr>
                <a:t>한글기안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7361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구축 경험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83">
            <a:extLst>
              <a:ext uri="{FF2B5EF4-FFF2-40B4-BE49-F238E27FC236}">
                <a16:creationId xmlns:a16="http://schemas.microsoft.com/office/drawing/2014/main" id="{AD40C6CF-911C-47E0-9B5F-2976EEE2C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당사는 그룹웨어 솔루션 개발 및 다양한 기능과 시스템 개발 구축 프로젝트를 진행한 경험을 가지고 있으며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,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3">
            <a:extLst>
              <a:ext uri="{FF2B5EF4-FFF2-40B4-BE49-F238E27FC236}">
                <a16:creationId xmlns:a16="http://schemas.microsoft.com/office/drawing/2014/main" id="{417E9CE5-C958-424E-AECB-7E659FCA6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1214168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고객사에 구축될 그룹웨어 시스템의 향후 확장성을 안정적으로 보장해 드릴 것입니다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16D50260-95AB-4002-A625-7943220AF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954658"/>
              </p:ext>
            </p:extLst>
          </p:nvPr>
        </p:nvGraphicFramePr>
        <p:xfrm>
          <a:off x="594303" y="1867471"/>
          <a:ext cx="8869793" cy="5345594"/>
        </p:xfrm>
        <a:graphic>
          <a:graphicData uri="http://schemas.openxmlformats.org/drawingml/2006/table">
            <a:tbl>
              <a:tblPr/>
              <a:tblGrid>
                <a:gridCol w="4232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89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6">
                <a:tc>
                  <a:txBody>
                    <a:bodyPr/>
                    <a:lstStyle/>
                    <a:p>
                      <a:pPr marL="193675" indent="-128588" algn="l" fontAlgn="ctr">
                        <a:buSzPct val="100000"/>
                        <a:buFont typeface="Arial" pitchFamily="34" charset="0"/>
                        <a:buChar char="•"/>
                      </a:pPr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비용 전표 결재 연동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(GW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 Unicode MS"/>
                        </a:rPr>
                        <a:t>➨</a:t>
                      </a:r>
                      <a:r>
                        <a:rPr lang="ko-KR" altLang="en-US" sz="1100" b="1" i="0" u="none" strike="noStrike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오라클</a:t>
                      </a:r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ERP)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비용전표 작성</a:t>
                      </a:r>
                      <a:r>
                        <a:rPr lang="en-US" altLang="ko-KR" sz="10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예산 통제</a:t>
                      </a:r>
                      <a:r>
                        <a:rPr lang="en-US" altLang="ko-KR" sz="10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오라클</a:t>
                      </a:r>
                      <a:r>
                        <a:rPr lang="ko-KR" altLang="en-US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ERP </a:t>
                      </a:r>
                      <a:r>
                        <a:rPr lang="ko-KR" altLang="en-US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입력 항목</a:t>
                      </a:r>
                      <a:r>
                        <a:rPr lang="ko-KR" altLang="en-US" sz="1000" b="1" i="0" u="none" strike="noStrike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준수</a:t>
                      </a:r>
                      <a:r>
                        <a:rPr lang="en-US" altLang="ko-KR" sz="1000" b="1" i="0" u="none" strike="noStrike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000" b="1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비용전표 사용내역 페이지</a:t>
                      </a:r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개인</a:t>
                      </a:r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관리자</a:t>
                      </a:r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83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법인카드결제 결재 연동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(GW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 Unicode MS"/>
                        </a:rPr>
                        <a:t>➨</a:t>
                      </a:r>
                      <a:r>
                        <a:rPr lang="ko-KR" altLang="en-US" sz="1100" b="1" i="0" u="none" strike="noStrike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오라클</a:t>
                      </a:r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ERP)</a:t>
                      </a:r>
                      <a:endParaRPr lang="ko-KR" altLang="en-US" sz="1100" b="1" i="0" u="none" strike="noStrik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법인카드 작성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 상신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예산 통제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법인카드</a:t>
                      </a: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사용내역 페이지</a:t>
                      </a:r>
                      <a:r>
                        <a:rPr lang="en-US" altLang="ko-KR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</a:t>
                      </a:r>
                      <a:r>
                        <a:rPr lang="en-US" altLang="ko-KR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관리자</a:t>
                      </a:r>
                      <a:r>
                        <a:rPr lang="en-US" altLang="ko-KR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법인카드 사용자 관리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674">
                <a:tc>
                  <a:txBody>
                    <a:bodyPr/>
                    <a:lstStyle/>
                    <a:p>
                      <a:pPr marL="193675" indent="-128588" algn="l" defTabSz="914400" rtl="0" eaLnBrk="1" fontAlgn="ctr" latinLnBrk="1" hangingPunct="1">
                        <a:buFont typeface="Arial" pitchFamily="34" charset="0"/>
                        <a:buChar char="•"/>
                      </a:pPr>
                      <a:r>
                        <a:rPr lang="ko-KR" alt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개인카드</a:t>
                      </a:r>
                      <a:r>
                        <a:rPr lang="en-US" altLang="ko-KR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법인카드결제 결재연동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marR="0" lvl="2" indent="-146050" algn="l" defTabSz="914400" rtl="0" eaLnBrk="1" fontAlgn="ctr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카드내역 결재상신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재무승인 프로세스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/ERP </a:t>
                      </a:r>
                      <a:r>
                        <a:rPr lang="ko-KR" altLang="en-US" sz="1000" b="0" i="0" u="none" strike="noStrike" kern="12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결고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전달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74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급여대장 전자결재 연동 작업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인사시스템 월 급여대장 내역 결재 연동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사업별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부문별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315">
                <a:tc>
                  <a:txBody>
                    <a:bodyPr/>
                    <a:lstStyle/>
                    <a:p>
                      <a:pPr marL="193675" indent="-128588" algn="l" fontAlgn="ctr">
                        <a:buFont typeface="Arial" pitchFamily="34" charset="0"/>
                        <a:buChar char="•"/>
                      </a:pP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근태 정보 조회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(CAPS) 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100" b="0" i="0" u="none" strike="noStrike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직출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100" b="0" i="0" u="none" strike="noStrike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직퇴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관리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1138" marR="0" indent="-146050" algn="l" defTabSz="914400" rtl="0" eaLnBrk="1" fontAlgn="ctr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근태대상자 관리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직출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직퇴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처리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marR="0" indent="-146050" algn="l" defTabSz="914400" rtl="0" eaLnBrk="1" fontAlgn="ctr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전체 내역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목록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조회 페이지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151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근태 기준과 근태 </a:t>
                      </a:r>
                      <a:r>
                        <a:rPr lang="ko-KR" altLang="en-US" sz="1100" b="1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데이타</a:t>
                      </a:r>
                      <a:r>
                        <a:rPr lang="en-US" altLang="ko-KR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(SECOM)</a:t>
                      </a:r>
                      <a:r>
                        <a:rPr lang="ko-KR" altLang="en-US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와 연동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정규직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시급직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근태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출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퇴근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기준 관리와 근태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데이타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연동 개발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151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급여</a:t>
                      </a:r>
                      <a:r>
                        <a:rPr lang="en-US" altLang="ko-KR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연차</a:t>
                      </a:r>
                      <a:r>
                        <a:rPr lang="en-US" altLang="ko-KR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경력 등 인사 정보 조회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부서별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전체 조회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권한 관리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65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초과근로시간</a:t>
                      </a:r>
                      <a:r>
                        <a:rPr lang="en-US" altLang="ko-KR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(52</a:t>
                      </a:r>
                      <a:r>
                        <a:rPr lang="ko-KR" altLang="en-US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r>
                        <a:rPr lang="en-US" altLang="ko-KR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1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신청 및 결과보고 양식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주간단위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시간 초과근무 신청과 결과 보고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세콤데이타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연동을 통한 인정근로시간 승인 처리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65">
                <a:tc>
                  <a:txBody>
                    <a:bodyPr/>
                    <a:lstStyle/>
                    <a:p>
                      <a:pPr marL="193675" indent="-128588" algn="l" defTabSz="914400" rtl="0" eaLnBrk="1" fontAlgn="ctr" latinLnBrk="1" hangingPunct="1">
                        <a:buFont typeface="Arial" pitchFamily="34" charset="0"/>
                        <a:buChar char="•"/>
                      </a:pPr>
                      <a:r>
                        <a:rPr lang="en-US" altLang="ko-KR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KMS </a:t>
                      </a:r>
                      <a:r>
                        <a:rPr lang="ko-KR" altLang="en-US" sz="1100" b="1" i="0" u="none" strike="noStrike" kern="12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마일리지</a:t>
                      </a:r>
                      <a:r>
                        <a:rPr lang="ko-KR" alt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정책 적용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내부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마일리지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정책 및 통계 페이지 개발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지식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Q&amp;A 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게시판 개발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네이버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지식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In)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7723">
                <a:tc>
                  <a:txBody>
                    <a:bodyPr/>
                    <a:lstStyle/>
                    <a:p>
                      <a:pPr marL="193675" indent="-128588" algn="l" fontAlgn="ctr">
                        <a:buFont typeface="Arial" pitchFamily="34" charset="0"/>
                        <a:buChar char="•"/>
                      </a:pPr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대량메일 발송 프로세스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업무시간 중 서버 부하 고려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1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첨부화일</a:t>
                      </a:r>
                      <a:r>
                        <a:rPr lang="en-US" altLang="ko-KR" sz="10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1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수신자</a:t>
                      </a: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수를 기준으로 대량메일  판단</a:t>
                      </a:r>
                      <a:endParaRPr lang="en-US" altLang="ko-KR" sz="1000" b="1" i="0" u="none" strike="noStrike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자동 예약발송 처리 </a:t>
                      </a:r>
                      <a:r>
                        <a:rPr lang="en-US" altLang="ko-KR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0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승인자 승인 시 발송</a:t>
                      </a:r>
                      <a:endParaRPr lang="en-US" altLang="ko-KR" sz="1000" b="1" i="0" u="none" strike="noStrike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6940">
                <a:tc>
                  <a:txBody>
                    <a:bodyPr/>
                    <a:lstStyle/>
                    <a:p>
                      <a:pPr marL="193675" indent="-128588" algn="l" defTabSz="914400" rtl="0" eaLnBrk="1" fontAlgn="ctr" latinLnBrk="1" hangingPunct="1">
                        <a:buFont typeface="Arial" pitchFamily="34" charset="0"/>
                        <a:buChar char="•"/>
                      </a:pPr>
                      <a:r>
                        <a:rPr lang="ko-KR" alt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자원관리에 콘도 예약신청</a:t>
                      </a:r>
                      <a:r>
                        <a:rPr lang="en-US" altLang="ko-KR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승인 기능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콘도 예약 접수 기간 설정</a:t>
                      </a:r>
                      <a:endParaRPr lang="en-US" altLang="ko-KR" sz="1000" b="0" i="0" u="none" strike="noStrike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11138" marR="0" lvl="2" indent="-146050" algn="l" defTabSz="914400" rtl="0" eaLnBrk="1" fontAlgn="ctr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동일 일시에 특정 건 예약 승인 시 다른 </a:t>
                      </a:r>
                      <a:r>
                        <a:rPr lang="ko-KR" altLang="en-US" sz="1000" b="0" i="0" u="none" strike="noStrike" kern="12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신청건들은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모두 자동 반려 처리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133">
                <a:tc>
                  <a:txBody>
                    <a:bodyPr/>
                    <a:lstStyle/>
                    <a:p>
                      <a:pPr marL="193675" indent="-128588" algn="l" defTabSz="914400" rtl="0" eaLnBrk="1" fontAlgn="ctr" latinLnBrk="1" hangingPunct="1">
                        <a:buFont typeface="Arial" pitchFamily="34" charset="0"/>
                        <a:buChar char="•"/>
                      </a:pPr>
                      <a:r>
                        <a:rPr lang="ko-KR" alt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장기미사용자 차단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해제 기능 개발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defTabSz="914400" rtl="0" eaLnBrk="1" fontAlgn="ctr" latinLnBrk="1" hangingPunct="1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상담직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대상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로그인 차단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비밀번호 초기화 기능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자동 재사용 처리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133">
                <a:tc>
                  <a:txBody>
                    <a:bodyPr/>
                    <a:lstStyle/>
                    <a:p>
                      <a:pPr marL="193675" marR="0" indent="-128588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기존 메일</a:t>
                      </a:r>
                      <a:r>
                        <a:rPr lang="en-US" altLang="ko-KR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결재문서 이관 작업</a:t>
                      </a:r>
                    </a:p>
                  </a:txBody>
                  <a:tcPr marL="38317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1138" indent="-146050" algn="l" fontAlgn="ctr">
                        <a:lnSpc>
                          <a:spcPts val="1400"/>
                        </a:lnSpc>
                        <a:buFont typeface="맑은 고딕" pitchFamily="50" charset="-127"/>
                        <a:buChar char="–"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기존 메일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리눅스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공용메일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및 결재문서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핸디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비즈웰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이관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66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0" y="-30163"/>
            <a:ext cx="10236330" cy="7848795"/>
            <a:chOff x="2035968" y="-3057"/>
            <a:chExt cx="10156032" cy="686814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CBEF14B-B6CD-4EB1-B4C0-8941A3E78D6E}"/>
                </a:ext>
              </a:extLst>
            </p:cNvPr>
            <p:cNvSpPr/>
            <p:nvPr/>
          </p:nvSpPr>
          <p:spPr>
            <a:xfrm>
              <a:off x="6199464" y="-1"/>
              <a:ext cx="5992536" cy="6865091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aphicFrame>
          <p:nvGraphicFramePr>
            <p:cNvPr id="5" name="개체 4">
              <a:extLst>
                <a:ext uri="{FF2B5EF4-FFF2-40B4-BE49-F238E27FC236}">
                  <a16:creationId xmlns:a16="http://schemas.microsoft.com/office/drawing/2014/main" id="{4FF86D57-0894-4349-97B7-B5B1D75368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35968" y="-3057"/>
            <a:ext cx="4162850" cy="68679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534040" imgH="4179960" progId="">
                    <p:embed/>
                  </p:oleObj>
                </mc:Choice>
                <mc:Fallback>
                  <p:oleObj r:id="rId2" imgW="2534040" imgH="41799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>
                          <a:alphaModFix amt="75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035968" y="-3057"/>
                          <a:ext cx="4162850" cy="68679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사각형: 둥근 모서리 62">
              <a:extLst>
                <a:ext uri="{FF2B5EF4-FFF2-40B4-BE49-F238E27FC236}">
                  <a16:creationId xmlns:a16="http://schemas.microsoft.com/office/drawing/2014/main" id="{7021FA01-2D06-4130-B094-3C4745584DBE}"/>
                </a:ext>
              </a:extLst>
            </p:cNvPr>
            <p:cNvSpPr/>
            <p:nvPr/>
          </p:nvSpPr>
          <p:spPr>
            <a:xfrm>
              <a:off x="5747654" y="126062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1999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사각형: 둥근 모서리 63">
              <a:extLst>
                <a:ext uri="{FF2B5EF4-FFF2-40B4-BE49-F238E27FC236}">
                  <a16:creationId xmlns:a16="http://schemas.microsoft.com/office/drawing/2014/main" id="{B3869352-B116-442C-A411-D739937E3B05}"/>
                </a:ext>
              </a:extLst>
            </p:cNvPr>
            <p:cNvSpPr/>
            <p:nvPr/>
          </p:nvSpPr>
          <p:spPr>
            <a:xfrm>
              <a:off x="5747654" y="194642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2001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사각형: 둥근 모서리 66">
              <a:extLst>
                <a:ext uri="{FF2B5EF4-FFF2-40B4-BE49-F238E27FC236}">
                  <a16:creationId xmlns:a16="http://schemas.microsoft.com/office/drawing/2014/main" id="{E160EABD-933B-480C-9B5C-5DFDFB0CE649}"/>
                </a:ext>
              </a:extLst>
            </p:cNvPr>
            <p:cNvSpPr/>
            <p:nvPr/>
          </p:nvSpPr>
          <p:spPr>
            <a:xfrm>
              <a:off x="5747654" y="2635398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2002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사각형: 둥근 모서리 107">
              <a:extLst>
                <a:ext uri="{FF2B5EF4-FFF2-40B4-BE49-F238E27FC236}">
                  <a16:creationId xmlns:a16="http://schemas.microsoft.com/office/drawing/2014/main" id="{293B4FD5-D2B0-4298-B4DC-0DB039D65CFB}"/>
                </a:ext>
              </a:extLst>
            </p:cNvPr>
            <p:cNvSpPr/>
            <p:nvPr/>
          </p:nvSpPr>
          <p:spPr>
            <a:xfrm>
              <a:off x="5747654" y="332437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2004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사각형: 둥근 모서리 108">
              <a:extLst>
                <a:ext uri="{FF2B5EF4-FFF2-40B4-BE49-F238E27FC236}">
                  <a16:creationId xmlns:a16="http://schemas.microsoft.com/office/drawing/2014/main" id="{D9FBE0DF-76EF-411D-897B-F55BD7CAD8D2}"/>
                </a:ext>
              </a:extLst>
            </p:cNvPr>
            <p:cNvSpPr/>
            <p:nvPr/>
          </p:nvSpPr>
          <p:spPr>
            <a:xfrm>
              <a:off x="5747654" y="4013348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2013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사각형: 둥근 모서리 110">
              <a:extLst>
                <a:ext uri="{FF2B5EF4-FFF2-40B4-BE49-F238E27FC236}">
                  <a16:creationId xmlns:a16="http://schemas.microsoft.com/office/drawing/2014/main" id="{B2D4E4E3-731B-4612-AACA-1F83B4AC32AF}"/>
                </a:ext>
              </a:extLst>
            </p:cNvPr>
            <p:cNvSpPr/>
            <p:nvPr/>
          </p:nvSpPr>
          <p:spPr>
            <a:xfrm>
              <a:off x="5747654" y="4703910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2014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" name="사각형: 둥근 모서리 113">
              <a:extLst>
                <a:ext uri="{FF2B5EF4-FFF2-40B4-BE49-F238E27FC236}">
                  <a16:creationId xmlns:a16="http://schemas.microsoft.com/office/drawing/2014/main" id="{46D21AF4-EC11-4A9A-B3E6-094B3361F52B}"/>
                </a:ext>
              </a:extLst>
            </p:cNvPr>
            <p:cNvSpPr/>
            <p:nvPr/>
          </p:nvSpPr>
          <p:spPr>
            <a:xfrm>
              <a:off x="5747654" y="5396060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2015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6F3443-6057-499C-BE5E-5CF1A88682DB}"/>
                </a:ext>
              </a:extLst>
            </p:cNvPr>
            <p:cNvSpPr txBox="1"/>
            <p:nvPr/>
          </p:nvSpPr>
          <p:spPr>
            <a:xfrm>
              <a:off x="2035968" y="304607"/>
              <a:ext cx="10156032" cy="44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altLang="ko-KR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HISTORY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28C1B-BBBE-40D0-B569-D58C54C5A132}"/>
                </a:ext>
              </a:extLst>
            </p:cNvPr>
            <p:cNvSpPr txBox="1"/>
            <p:nvPr/>
          </p:nvSpPr>
          <p:spPr>
            <a:xfrm>
              <a:off x="7501380" y="1308762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법인 설립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5C5B23-3906-4A53-A3C1-DCE58D4D581D}"/>
                </a:ext>
              </a:extLst>
            </p:cNvPr>
            <p:cNvSpPr txBox="1"/>
            <p:nvPr/>
          </p:nvSpPr>
          <p:spPr>
            <a:xfrm>
              <a:off x="7501380" y="1804033"/>
              <a:ext cx="442114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Windows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서버 기반 메일엔진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Mailserver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/ </a:t>
              </a:r>
            </a:p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 메일 솔루션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G-Webmail 1.0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  <a:endPara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 기반의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Windows </a:t>
              </a:r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서버용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그룹웨어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G-Ware 1.0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FE0FA2-3B0C-44FD-B979-F3FCC8AE2362}"/>
                </a:ext>
              </a:extLst>
            </p:cNvPr>
            <p:cNvSpPr txBox="1"/>
            <p:nvPr/>
          </p:nvSpPr>
          <p:spPr>
            <a:xfrm>
              <a:off x="7501380" y="3375687"/>
              <a:ext cx="2858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행정업무용 적합성 소프트웨어 선정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910696-A410-417D-BA8B-DC6910D1482E}"/>
                </a:ext>
              </a:extLst>
            </p:cNvPr>
            <p:cNvSpPr txBox="1"/>
            <p:nvPr/>
          </p:nvSpPr>
          <p:spPr>
            <a:xfrm>
              <a:off x="7501380" y="4051962"/>
              <a:ext cx="3607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Microsoft Gold Partner &amp; ISV Partner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인증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2D41D8-C3ED-4520-BB9B-3DA1080102C3}"/>
                </a:ext>
              </a:extLst>
            </p:cNvPr>
            <p:cNvSpPr txBox="1"/>
            <p:nvPr/>
          </p:nvSpPr>
          <p:spPr>
            <a:xfrm>
              <a:off x="7501380" y="4756812"/>
              <a:ext cx="2643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GS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소프트웨어 품질 인증서 인증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EAF42B-78DE-4FF6-A7A9-6119BBEF51F1}"/>
                </a:ext>
              </a:extLst>
            </p:cNvPr>
            <p:cNvSpPr txBox="1"/>
            <p:nvPr/>
          </p:nvSpPr>
          <p:spPr>
            <a:xfrm>
              <a:off x="7501380" y="5452137"/>
              <a:ext cx="2521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하이서울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우수기업 브랜드 선정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81C252D-851D-45D5-B4C8-E2396AB6AB95}"/>
                </a:ext>
              </a:extLst>
            </p:cNvPr>
            <p:cNvGrpSpPr/>
            <p:nvPr/>
          </p:nvGrpSpPr>
          <p:grpSpPr>
            <a:xfrm>
              <a:off x="10361924" y="5599144"/>
              <a:ext cx="1644639" cy="1085653"/>
              <a:chOff x="9995530" y="2933453"/>
              <a:chExt cx="1644639" cy="1085653"/>
            </a:xfrm>
          </p:grpSpPr>
          <p:sp>
            <p:nvSpPr>
              <p:cNvPr id="21" name="사각형: 둥근 모서리 138">
                <a:extLst>
                  <a:ext uri="{FF2B5EF4-FFF2-40B4-BE49-F238E27FC236}">
                    <a16:creationId xmlns:a16="http://schemas.microsoft.com/office/drawing/2014/main" id="{E23B26F5-97C2-4FB2-B83C-02F3A0339281}"/>
                  </a:ext>
                </a:extLst>
              </p:cNvPr>
              <p:cNvSpPr/>
              <p:nvPr/>
            </p:nvSpPr>
            <p:spPr>
              <a:xfrm>
                <a:off x="9995530" y="2933453"/>
                <a:ext cx="1644639" cy="1085653"/>
              </a:xfrm>
              <a:prstGeom prst="roundRect">
                <a:avLst>
                  <a:gd name="adj" fmla="val 5262"/>
                </a:avLst>
              </a:prstGeom>
              <a:solidFill>
                <a:srgbClr val="FF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별: 꼭짓점 5개 139">
                <a:extLst>
                  <a:ext uri="{FF2B5EF4-FFF2-40B4-BE49-F238E27FC236}">
                    <a16:creationId xmlns:a16="http://schemas.microsoft.com/office/drawing/2014/main" id="{C0718CD8-694B-4E43-B520-87CF974E0B8F}"/>
                  </a:ext>
                </a:extLst>
              </p:cNvPr>
              <p:cNvSpPr/>
              <p:nvPr/>
            </p:nvSpPr>
            <p:spPr>
              <a:xfrm>
                <a:off x="10085282" y="3036058"/>
                <a:ext cx="293932" cy="293932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별: 꼭짓점 5개 140">
                <a:extLst>
                  <a:ext uri="{FF2B5EF4-FFF2-40B4-BE49-F238E27FC236}">
                    <a16:creationId xmlns:a16="http://schemas.microsoft.com/office/drawing/2014/main" id="{FCCFD4B0-9D01-4C5E-A876-126E34E31F5E}"/>
                  </a:ext>
                </a:extLst>
              </p:cNvPr>
              <p:cNvSpPr/>
              <p:nvPr/>
            </p:nvSpPr>
            <p:spPr>
              <a:xfrm rot="671957">
                <a:off x="10431594" y="2989698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별: 꼭짓점 5개 141">
                <a:extLst>
                  <a:ext uri="{FF2B5EF4-FFF2-40B4-BE49-F238E27FC236}">
                    <a16:creationId xmlns:a16="http://schemas.microsoft.com/office/drawing/2014/main" id="{93CF3BEF-215A-47C1-988B-0B10E3F82371}"/>
                  </a:ext>
                </a:extLst>
              </p:cNvPr>
              <p:cNvSpPr/>
              <p:nvPr/>
            </p:nvSpPr>
            <p:spPr>
              <a:xfrm rot="1903920">
                <a:off x="10534137" y="3131291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별: 꼭짓점 5개 142">
                <a:extLst>
                  <a:ext uri="{FF2B5EF4-FFF2-40B4-BE49-F238E27FC236}">
                    <a16:creationId xmlns:a16="http://schemas.microsoft.com/office/drawing/2014/main" id="{FC2E4C16-65F3-49E1-A23C-5B4FE5316308}"/>
                  </a:ext>
                </a:extLst>
              </p:cNvPr>
              <p:cNvSpPr/>
              <p:nvPr/>
            </p:nvSpPr>
            <p:spPr>
              <a:xfrm>
                <a:off x="10534137" y="3292769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별: 꼭짓점 5개 143">
                <a:extLst>
                  <a:ext uri="{FF2B5EF4-FFF2-40B4-BE49-F238E27FC236}">
                    <a16:creationId xmlns:a16="http://schemas.microsoft.com/office/drawing/2014/main" id="{6A9944A4-164A-4121-8E58-1C0376141BAD}"/>
                  </a:ext>
                </a:extLst>
              </p:cNvPr>
              <p:cNvSpPr/>
              <p:nvPr/>
            </p:nvSpPr>
            <p:spPr>
              <a:xfrm rot="984744">
                <a:off x="10431594" y="3429000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CBBC4532-F11A-41D5-B825-003FE6C864BD}"/>
                </a:ext>
              </a:extLst>
            </p:cNvPr>
            <p:cNvSpPr/>
            <p:nvPr/>
          </p:nvSpPr>
          <p:spPr>
            <a:xfrm>
              <a:off x="7585074" y="2807674"/>
              <a:ext cx="2438149" cy="45719"/>
            </a:xfrm>
            <a:prstGeom prst="rect">
              <a:avLst/>
            </a:prstGeom>
            <a:solidFill>
              <a:srgbClr val="2175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6847333-45BD-4DF5-9BE1-A0851C4556D7}"/>
                </a:ext>
              </a:extLst>
            </p:cNvPr>
            <p:cNvSpPr/>
            <p:nvPr/>
          </p:nvSpPr>
          <p:spPr>
            <a:xfrm>
              <a:off x="7585074" y="3001349"/>
              <a:ext cx="3877925" cy="45719"/>
            </a:xfrm>
            <a:prstGeom prst="rect">
              <a:avLst/>
            </a:prstGeom>
            <a:solidFill>
              <a:srgbClr val="2175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8CE5068-07EE-4BA1-AD53-E1C6ACA3F56F}"/>
                </a:ext>
              </a:extLst>
            </p:cNvPr>
            <p:cNvSpPr/>
            <p:nvPr/>
          </p:nvSpPr>
          <p:spPr>
            <a:xfrm>
              <a:off x="10326243" y="5902668"/>
              <a:ext cx="1807433" cy="752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buSzPct val="100000"/>
              </a:pPr>
              <a:r>
                <a:rPr lang="ko-KR" altLang="en-US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</a:t>
              </a:r>
              <a:r>
                <a:rPr lang="en-US" altLang="ko-KR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북경</a:t>
              </a:r>
              <a:r>
                <a:rPr lang="en-US" altLang="ko-KR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ct val="200000"/>
                </a:lnSpc>
                <a:buSzPct val="100000"/>
                <a:buFont typeface="Arial" pitchFamily="34" charset="0"/>
                <a:buChar char="•"/>
              </a:pP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‘05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년부터 운영</a:t>
              </a: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ct val="130000"/>
                </a:lnSpc>
                <a:buSzPct val="100000"/>
                <a:buFont typeface="Arial" pitchFamily="34" charset="0"/>
                <a:buChar char="•"/>
              </a:pP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하나은행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,KB 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 등 다수</a:t>
              </a:r>
              <a:endParaRPr lang="ko-KR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B63E80-E6C7-412F-BF83-68EA7338E36C}"/>
                </a:ext>
              </a:extLst>
            </p:cNvPr>
            <p:cNvSpPr txBox="1"/>
            <p:nvPr/>
          </p:nvSpPr>
          <p:spPr>
            <a:xfrm>
              <a:off x="7501380" y="2591204"/>
              <a:ext cx="4065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국내 최초 닷넷 기반의 그룹웨어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웹메일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솔루션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Ware.Net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Webmail.Net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  <a:endPara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241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구성도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83">
            <a:extLst>
              <a:ext uri="{FF2B5EF4-FFF2-40B4-BE49-F238E27FC236}">
                <a16:creationId xmlns:a16="http://schemas.microsoft.com/office/drawing/2014/main" id="{AD40C6CF-911C-47E0-9B5F-2976EEE2C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는 일체형 메일엔진 독자 개발 및 기본 탑재를 통하여 시중 타사 제품  대비 적은 서버 대수와 낮은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3">
            <a:extLst>
              <a:ext uri="{FF2B5EF4-FFF2-40B4-BE49-F238E27FC236}">
                <a16:creationId xmlns:a16="http://schemas.microsoft.com/office/drawing/2014/main" id="{417E9CE5-C958-424E-AECB-7E659FCA6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1214168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사양으로도 안정적이고 빠른 서비스를 제공합니다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2" name="Group 261">
            <a:extLst>
              <a:ext uri="{FF2B5EF4-FFF2-40B4-BE49-F238E27FC236}">
                <a16:creationId xmlns:a16="http://schemas.microsoft.com/office/drawing/2014/main" id="{5E3C7312-A7A5-45EA-BF67-CE60FD3B9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37892"/>
              </p:ext>
            </p:extLst>
          </p:nvPr>
        </p:nvGraphicFramePr>
        <p:xfrm>
          <a:off x="746821" y="1871365"/>
          <a:ext cx="8564758" cy="2208991"/>
        </p:xfrm>
        <a:graphic>
          <a:graphicData uri="http://schemas.openxmlformats.org/drawingml/2006/table">
            <a:tbl>
              <a:tblPr/>
              <a:tblGrid>
                <a:gridCol w="893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2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5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서버 사양</a:t>
                      </a:r>
                    </a:p>
                  </a:txBody>
                  <a:tcPr marL="92869" marR="92869" marT="46434" marB="4643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클라이언트 </a:t>
                      </a:r>
                      <a:r>
                        <a:rPr kumimoji="1" lang="en-US" altLang="ko-K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PC </a:t>
                      </a: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사양</a:t>
                      </a:r>
                    </a:p>
                  </a:txBody>
                  <a:tcPr marL="92869" marR="92869" marT="46434" marB="46434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OS</a:t>
                      </a:r>
                    </a:p>
                  </a:txBody>
                  <a:tcPr marL="85534" marR="85534" marT="45956" marB="4595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Windows 2016/2012/2008/2003 server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OS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윈도우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OS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무관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브라우저 버전만 관련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Database</a:t>
                      </a:r>
                    </a:p>
                  </a:txBody>
                  <a:tcPr marL="85534" marR="85534" marT="45956" marB="4595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MS-SQL 2016/2014/2012/2008/2005 Server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Web Browser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Internet Explorer(8/9/10/11),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크롬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사파리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5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하드웨어</a:t>
                      </a:r>
                    </a:p>
                  </a:txBody>
                  <a:tcPr marL="85534" marR="85534" marT="45956" marB="4595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CPU : Intel Xeon 2GHz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 * 2개 이상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RAM : 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4GB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HDD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: 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146GB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*2(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R1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 + 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300GB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*2(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R1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1" lang="ko-KR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단,</a:t>
                      </a: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H/W </a:t>
                      </a:r>
                      <a:r>
                        <a:rPr kumimoji="1" lang="ko-KR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사양은 사용자수,사용량에 따라 변동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하드웨어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CPU : Pentium-4 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2GHz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이상(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Dual Core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 권장)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RAM : 1024MB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이상(1024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MB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 권장)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HDD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: 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60GB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</a:rPr>
                        <a:t>기본적으로 인터넷 서핑이 가능한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</a:rPr>
                        <a:t> PC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85F4"/>
                          </a:solidFill>
                          <a:effectLst/>
                          <a:latin typeface="+mn-ea"/>
                          <a:ea typeface="+mn-ea"/>
                        </a:rPr>
                        <a:t>면 가능하나, 안정적인 사용을 위해서는 충분한 사양 필요</a:t>
                      </a:r>
                    </a:p>
                  </a:txBody>
                  <a:tcPr marL="85534" marR="85534" marT="45956" marB="45956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2" name="그룹 81">
            <a:extLst>
              <a:ext uri="{FF2B5EF4-FFF2-40B4-BE49-F238E27FC236}">
                <a16:creationId xmlns:a16="http://schemas.microsoft.com/office/drawing/2014/main" id="{C9F5C442-0D94-4F21-A47E-189F2E621785}"/>
              </a:ext>
            </a:extLst>
          </p:cNvPr>
          <p:cNvGrpSpPr/>
          <p:nvPr/>
        </p:nvGrpSpPr>
        <p:grpSpPr>
          <a:xfrm>
            <a:off x="737093" y="4081316"/>
            <a:ext cx="8564758" cy="3120290"/>
            <a:chOff x="526187" y="4073774"/>
            <a:chExt cx="8065363" cy="2938352"/>
          </a:xfrm>
        </p:grpSpPr>
        <p:sp>
          <p:nvSpPr>
            <p:cNvPr id="11" name="사각형 설명선 24">
              <a:extLst>
                <a:ext uri="{FF2B5EF4-FFF2-40B4-BE49-F238E27FC236}">
                  <a16:creationId xmlns:a16="http://schemas.microsoft.com/office/drawing/2014/main" id="{D55D91A2-7422-4B66-A9E0-9BE0C9E18131}"/>
                </a:ext>
              </a:extLst>
            </p:cNvPr>
            <p:cNvSpPr/>
            <p:nvPr/>
          </p:nvSpPr>
          <p:spPr>
            <a:xfrm>
              <a:off x="526187" y="4073774"/>
              <a:ext cx="8065363" cy="2938352"/>
            </a:xfrm>
            <a:prstGeom prst="wedgeRectCallout">
              <a:avLst>
                <a:gd name="adj1" fmla="val -19418"/>
                <a:gd name="adj2" fmla="val -33378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B911DCAE-AB57-4CBF-822B-E2D21831DA17}"/>
                </a:ext>
              </a:extLst>
            </p:cNvPr>
            <p:cNvSpPr/>
            <p:nvPr/>
          </p:nvSpPr>
          <p:spPr bwMode="auto">
            <a:xfrm>
              <a:off x="760687" y="4656229"/>
              <a:ext cx="2174874" cy="2305974"/>
            </a:xfrm>
            <a:prstGeom prst="roundRect">
              <a:avLst>
                <a:gd name="adj" fmla="val 4370"/>
              </a:avLst>
            </a:prstGeom>
            <a:solidFill>
              <a:schemeClr val="bg1">
                <a:lumMod val="95000"/>
              </a:schemeClr>
            </a:solidFill>
            <a:ln w="19050" algn="ctr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ko-KR" altLang="en-US" sz="1000" b="1" dirty="0">
                <a:latin typeface="+mn-ea"/>
                <a:ea typeface="+mn-ea"/>
              </a:endParaRPr>
            </a:p>
          </p:txBody>
        </p:sp>
        <p:sp>
          <p:nvSpPr>
            <p:cNvPr id="14" name="Text Box 288">
              <a:extLst>
                <a:ext uri="{FF2B5EF4-FFF2-40B4-BE49-F238E27FC236}">
                  <a16:creationId xmlns:a16="http://schemas.microsoft.com/office/drawing/2014/main" id="{7F0B2AAE-0D4B-4E94-B8FF-E0CDC2AB2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611" y="4699186"/>
              <a:ext cx="2105025" cy="253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>
              <a:spAutoFit/>
            </a:bodyPr>
            <a:lstStyle/>
            <a:p>
              <a:pPr algn="ctr"/>
              <a:r>
                <a:rPr lang="ko-KR" altLang="en-US" sz="1100" b="1" dirty="0">
                  <a:latin typeface="+mn-ea"/>
                  <a:ea typeface="+mn-ea"/>
                </a:rPr>
                <a:t>1대로 운영</a:t>
              </a: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13001BD-12E8-4AC3-9CCA-48D980C14027}"/>
                </a:ext>
              </a:extLst>
            </p:cNvPr>
            <p:cNvSpPr/>
            <p:nvPr/>
          </p:nvSpPr>
          <p:spPr bwMode="auto">
            <a:xfrm>
              <a:off x="1752692" y="5022314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메일 방화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</a:t>
              </a: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EC2C6548-4C1C-4DE4-BA0C-DB1643553FA1}"/>
                </a:ext>
              </a:extLst>
            </p:cNvPr>
            <p:cNvSpPr/>
            <p:nvPr/>
          </p:nvSpPr>
          <p:spPr bwMode="auto">
            <a:xfrm>
              <a:off x="1752692" y="5495389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 err="1">
                  <a:solidFill>
                    <a:srgbClr val="4285F4"/>
                  </a:solidFill>
                  <a:latin typeface="+mn-ea"/>
                  <a:ea typeface="+mn-ea"/>
                </a:rPr>
                <a:t>os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Windows Serve</a:t>
              </a:r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DB36FCBB-5E74-439D-A494-B6E0BFFD7111}"/>
                </a:ext>
              </a:extLst>
            </p:cNvPr>
            <p:cNvSpPr/>
            <p:nvPr/>
          </p:nvSpPr>
          <p:spPr bwMode="auto">
            <a:xfrm>
              <a:off x="1752692" y="5948691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Database</a:t>
              </a: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SQL Sever</a:t>
              </a: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B24B06E6-B828-4719-B4F0-031414970CB7}"/>
                </a:ext>
              </a:extLst>
            </p:cNvPr>
            <p:cNvSpPr/>
            <p:nvPr/>
          </p:nvSpPr>
          <p:spPr bwMode="auto">
            <a:xfrm>
              <a:off x="1752692" y="6421766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서버백신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 / NAV</a:t>
              </a:r>
            </a:p>
          </p:txBody>
        </p: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996237A9-D2DF-4833-97AD-EA497581A5B4}"/>
                </a:ext>
              </a:extLst>
            </p:cNvPr>
            <p:cNvSpPr/>
            <p:nvPr/>
          </p:nvSpPr>
          <p:spPr bwMode="auto">
            <a:xfrm>
              <a:off x="905781" y="6450962"/>
              <a:ext cx="760500" cy="325504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900" b="1" dirty="0">
                  <a:solidFill>
                    <a:srgbClr val="4285F4"/>
                  </a:solidFill>
                  <a:latin typeface="+mn-ea"/>
                  <a:ea typeface="+mn-ea"/>
                </a:rPr>
                <a:t>THE GWARE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127F2C-E058-426C-BB50-4C9734AA192F}"/>
                </a:ext>
              </a:extLst>
            </p:cNvPr>
            <p:cNvSpPr txBox="1"/>
            <p:nvPr/>
          </p:nvSpPr>
          <p:spPr>
            <a:xfrm>
              <a:off x="1469160" y="4128908"/>
              <a:ext cx="6179416" cy="414048"/>
            </a:xfrm>
            <a:prstGeom prst="rect">
              <a:avLst/>
            </a:prstGeom>
            <a:solidFill>
              <a:schemeClr val="bg1"/>
            </a:solidFill>
            <a:effectLst>
              <a:outerShdw dist="38100" dir="5400000" algn="t" rotWithShape="0">
                <a:srgbClr val="4285F4"/>
              </a:outerShdw>
            </a:effectLst>
          </p:spPr>
          <p:txBody>
            <a:bodyPr wrap="square" lIns="89994" tIns="89994" rIns="89994" bIns="89994" rtlCol="0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고딕 B" pitchFamily="18" charset="-127"/>
                  <a:ea typeface="Rix고딕 B" pitchFamily="18" charset="-127"/>
                </a:defRPr>
              </a:lvl1pPr>
              <a:lvl2pPr marL="0" lvl="1" algn="ctr">
                <a:spcAft>
                  <a:spcPts val="551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90000"/>
                <a:defRPr sz="1500" b="1" spc="0">
                  <a:solidFill>
                    <a:srgbClr val="007BAC"/>
                  </a:solidFill>
                  <a:latin typeface="Rix고딕 B" pitchFamily="18" charset="-127"/>
                  <a:ea typeface="Rix고딕 B" pitchFamily="18" charset="-127"/>
                </a:defRPr>
              </a:lvl2pPr>
            </a:lstStyle>
            <a:p>
              <a:pPr lvl="1"/>
              <a:r>
                <a:rPr lang="ko-KR" altLang="en-US" sz="1700" dirty="0">
                  <a:solidFill>
                    <a:srgbClr val="4285F4"/>
                  </a:solidFill>
                  <a:latin typeface="+mn-ea"/>
                  <a:ea typeface="+mn-ea"/>
                  <a:sym typeface="Monotype Sorts"/>
                </a:rPr>
                <a:t>서버 설치 유형 소개 </a:t>
              </a:r>
              <a:r>
                <a:rPr lang="en-US" altLang="ko-KR" sz="1100" b="0" dirty="0">
                  <a:solidFill>
                    <a:srgbClr val="4285F4"/>
                  </a:solidFill>
                  <a:latin typeface="+mn-ea"/>
                  <a:ea typeface="+mn-ea"/>
                  <a:sym typeface="Monotype Sorts"/>
                </a:rPr>
                <a:t>– </a:t>
              </a:r>
              <a:r>
                <a:rPr lang="ko-KR" altLang="en-US" sz="1100" b="0" dirty="0">
                  <a:solidFill>
                    <a:srgbClr val="4285F4"/>
                  </a:solidFill>
                  <a:latin typeface="+mn-ea"/>
                  <a:ea typeface="+mn-ea"/>
                  <a:sym typeface="Monotype Sorts"/>
                </a:rPr>
                <a:t>상세 내역은 사용자수 및 사용량에 따라 달라질 수 있습니다</a:t>
              </a:r>
              <a:r>
                <a:rPr lang="en-US" altLang="ko-KR" sz="1100" b="0" dirty="0">
                  <a:solidFill>
                    <a:srgbClr val="4285F4"/>
                  </a:solidFill>
                  <a:latin typeface="+mn-ea"/>
                  <a:ea typeface="+mn-ea"/>
                  <a:sym typeface="Monotype Sorts"/>
                </a:rPr>
                <a:t>.</a:t>
              </a:r>
              <a:endParaRPr lang="ko-KR" altLang="en-US" sz="1100" b="0" dirty="0">
                <a:solidFill>
                  <a:srgbClr val="4285F4"/>
                </a:solidFill>
                <a:latin typeface="+mn-ea"/>
                <a:ea typeface="+mn-ea"/>
                <a:sym typeface="Monotype Sorts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298E526-7ADB-431B-A43B-61F954C12F0A}"/>
                </a:ext>
              </a:extLst>
            </p:cNvPr>
            <p:cNvSpPr/>
            <p:nvPr/>
          </p:nvSpPr>
          <p:spPr bwMode="auto">
            <a:xfrm>
              <a:off x="3059387" y="4656229"/>
              <a:ext cx="2174874" cy="2305974"/>
            </a:xfrm>
            <a:prstGeom prst="roundRect">
              <a:avLst>
                <a:gd name="adj" fmla="val 4370"/>
              </a:avLst>
            </a:prstGeom>
            <a:solidFill>
              <a:schemeClr val="bg1">
                <a:lumMod val="95000"/>
              </a:schemeClr>
            </a:solidFill>
            <a:ln w="19050" algn="ctr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ko-KR" altLang="en-US" sz="1000" b="1" dirty="0">
                <a:latin typeface="+mn-ea"/>
                <a:ea typeface="+mn-ea"/>
              </a:endParaRPr>
            </a:p>
          </p:txBody>
        </p:sp>
        <p:sp>
          <p:nvSpPr>
            <p:cNvPr id="22" name="Text Box 288">
              <a:extLst>
                <a:ext uri="{FF2B5EF4-FFF2-40B4-BE49-F238E27FC236}">
                  <a16:creationId xmlns:a16="http://schemas.microsoft.com/office/drawing/2014/main" id="{E4B51AA6-9DFF-42CC-969E-BCF536F96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311" y="4699186"/>
              <a:ext cx="2105025" cy="253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>
              <a:spAutoFit/>
            </a:bodyPr>
            <a:lstStyle/>
            <a:p>
              <a:pPr algn="ctr"/>
              <a:r>
                <a:rPr lang="en-US" altLang="ko-KR" sz="1100" b="1" dirty="0">
                  <a:latin typeface="+mn-ea"/>
                  <a:ea typeface="+mn-ea"/>
                </a:rPr>
                <a:t>2</a:t>
              </a:r>
              <a:r>
                <a:rPr lang="ko-KR" altLang="en-US" sz="1100" b="1" dirty="0">
                  <a:latin typeface="+mn-ea"/>
                  <a:ea typeface="+mn-ea"/>
                </a:rPr>
                <a:t>대 설치 </a:t>
              </a:r>
              <a:r>
                <a:rPr lang="en-US" altLang="ko-KR" sz="1100" b="1" dirty="0">
                  <a:latin typeface="+mn-ea"/>
                  <a:ea typeface="+mn-ea"/>
                </a:rPr>
                <a:t>(DB </a:t>
              </a:r>
              <a:r>
                <a:rPr lang="ko-KR" altLang="en-US" sz="1100" b="1" dirty="0">
                  <a:latin typeface="+mn-ea"/>
                  <a:ea typeface="+mn-ea"/>
                </a:rPr>
                <a:t>서버 분리</a:t>
              </a:r>
              <a:r>
                <a:rPr lang="en-US" altLang="ko-KR" sz="1100" b="1" dirty="0">
                  <a:latin typeface="+mn-ea"/>
                  <a:ea typeface="+mn-ea"/>
                </a:rPr>
                <a:t>)</a:t>
              </a:r>
              <a:endParaRPr lang="ko-KR" altLang="en-US" sz="1100" b="1" dirty="0">
                <a:latin typeface="+mn-ea"/>
                <a:ea typeface="+mn-ea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DF667D1E-22FD-4CDB-B601-52BD6506AB82}"/>
                </a:ext>
              </a:extLst>
            </p:cNvPr>
            <p:cNvSpPr/>
            <p:nvPr/>
          </p:nvSpPr>
          <p:spPr bwMode="auto">
            <a:xfrm>
              <a:off x="4051392" y="5022314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메일 방화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</a:t>
              </a:r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B6C747E9-C4BA-4FA5-A7EC-FD2C6098AD6A}"/>
                </a:ext>
              </a:extLst>
            </p:cNvPr>
            <p:cNvSpPr/>
            <p:nvPr/>
          </p:nvSpPr>
          <p:spPr bwMode="auto">
            <a:xfrm>
              <a:off x="4051392" y="5495389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 err="1">
                  <a:solidFill>
                    <a:srgbClr val="4285F4"/>
                  </a:solidFill>
                  <a:latin typeface="+mn-ea"/>
                  <a:ea typeface="+mn-ea"/>
                </a:rPr>
                <a:t>os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Windows Serve</a:t>
              </a: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9C375AAB-84F8-46EC-B7C7-ADC49CFAEFE1}"/>
                </a:ext>
              </a:extLst>
            </p:cNvPr>
            <p:cNvSpPr/>
            <p:nvPr/>
          </p:nvSpPr>
          <p:spPr bwMode="auto">
            <a:xfrm>
              <a:off x="4051392" y="5948691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서버백신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 / NAV</a:t>
              </a: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834793D4-77CA-42DE-A25E-E5042629B638}"/>
                </a:ext>
              </a:extLst>
            </p:cNvPr>
            <p:cNvSpPr/>
            <p:nvPr/>
          </p:nvSpPr>
          <p:spPr bwMode="auto">
            <a:xfrm>
              <a:off x="4051392" y="6421766"/>
              <a:ext cx="1068362" cy="383896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Database</a:t>
              </a: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SQL Sever</a:t>
              </a:r>
            </a:p>
          </p:txBody>
        </p:sp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172C4793-9EE9-444F-884D-EF7CCC0B7FE1}"/>
                </a:ext>
              </a:extLst>
            </p:cNvPr>
            <p:cNvSpPr/>
            <p:nvPr/>
          </p:nvSpPr>
          <p:spPr bwMode="auto">
            <a:xfrm>
              <a:off x="5354331" y="4656229"/>
              <a:ext cx="2994753" cy="2305974"/>
            </a:xfrm>
            <a:prstGeom prst="roundRect">
              <a:avLst>
                <a:gd name="adj" fmla="val 4370"/>
              </a:avLst>
            </a:prstGeom>
            <a:solidFill>
              <a:schemeClr val="bg1">
                <a:lumMod val="95000"/>
              </a:schemeClr>
            </a:solidFill>
            <a:ln w="19050" algn="ctr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ko-KR" altLang="en-US" sz="1000" b="1" dirty="0">
                <a:latin typeface="+mn-ea"/>
                <a:ea typeface="+mn-ea"/>
              </a:endParaRPr>
            </a:p>
          </p:txBody>
        </p:sp>
        <p:sp>
          <p:nvSpPr>
            <p:cNvPr id="28" name="Text Box 288">
              <a:extLst>
                <a:ext uri="{FF2B5EF4-FFF2-40B4-BE49-F238E27FC236}">
                  <a16:creationId xmlns:a16="http://schemas.microsoft.com/office/drawing/2014/main" id="{B12916DB-21F0-448A-A067-71AFBCF89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4331" y="4699186"/>
              <a:ext cx="2994753" cy="253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>
              <a:spAutoFit/>
            </a:bodyPr>
            <a:lstStyle/>
            <a:p>
              <a:pPr algn="ctr"/>
              <a:r>
                <a:rPr lang="en-US" altLang="ko-KR" sz="1100" b="1" dirty="0">
                  <a:latin typeface="+mn-ea"/>
                  <a:ea typeface="+mn-ea"/>
                </a:rPr>
                <a:t>2</a:t>
              </a:r>
              <a:r>
                <a:rPr lang="ko-KR" altLang="en-US" sz="1100" b="1" dirty="0">
                  <a:latin typeface="+mn-ea"/>
                  <a:ea typeface="+mn-ea"/>
                </a:rPr>
                <a:t>대 이상 분산 처리 환경</a:t>
              </a:r>
            </a:p>
          </p:txBody>
        </p:sp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32A331BA-742F-44EA-87C0-DCD0700080FA}"/>
                </a:ext>
              </a:extLst>
            </p:cNvPr>
            <p:cNvSpPr/>
            <p:nvPr/>
          </p:nvSpPr>
          <p:spPr bwMode="auto">
            <a:xfrm>
              <a:off x="7169858" y="4963757"/>
              <a:ext cx="1068362" cy="342207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분산 처리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L4 / SLB </a:t>
              </a:r>
              <a:r>
                <a:rPr lang="ko-KR" altLang="en-US" sz="900" dirty="0">
                  <a:latin typeface="+mn-ea"/>
                  <a:ea typeface="+mn-ea"/>
                </a:rPr>
                <a:t>장비</a:t>
              </a:r>
              <a:endParaRPr lang="en-US" altLang="ko-KR" sz="900" dirty="0">
                <a:latin typeface="+mn-ea"/>
                <a:ea typeface="+mn-ea"/>
              </a:endParaRPr>
            </a:p>
          </p:txBody>
        </p:sp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C4C513A6-ED86-41FE-ACBF-82FF4A22AC8D}"/>
                </a:ext>
              </a:extLst>
            </p:cNvPr>
            <p:cNvSpPr/>
            <p:nvPr/>
          </p:nvSpPr>
          <p:spPr bwMode="auto">
            <a:xfrm>
              <a:off x="7169858" y="5358241"/>
              <a:ext cx="1068362" cy="342207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메일 방화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</a:t>
              </a:r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F167CAEE-AA7B-4848-861A-3E06BE3FC416}"/>
                </a:ext>
              </a:extLst>
            </p:cNvPr>
            <p:cNvSpPr/>
            <p:nvPr/>
          </p:nvSpPr>
          <p:spPr bwMode="auto">
            <a:xfrm>
              <a:off x="7169858" y="5754182"/>
              <a:ext cx="1068362" cy="342207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 err="1">
                  <a:solidFill>
                    <a:srgbClr val="4285F4"/>
                  </a:solidFill>
                  <a:latin typeface="+mn-ea"/>
                  <a:ea typeface="+mn-ea"/>
                </a:rPr>
                <a:t>os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Windows Serve</a:t>
              </a:r>
            </a:p>
          </p:txBody>
        </p:sp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D476AC7F-8496-4572-93EC-BB1FE06B9EED}"/>
                </a:ext>
              </a:extLst>
            </p:cNvPr>
            <p:cNvSpPr/>
            <p:nvPr/>
          </p:nvSpPr>
          <p:spPr bwMode="auto">
            <a:xfrm>
              <a:off x="7169858" y="6146034"/>
              <a:ext cx="1068362" cy="342207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ko-KR" altLang="en-US" sz="1000" b="1" dirty="0">
                  <a:solidFill>
                    <a:srgbClr val="4285F4"/>
                  </a:solidFill>
                  <a:latin typeface="+mn-ea"/>
                  <a:ea typeface="+mn-ea"/>
                </a:rPr>
                <a:t>서버백신</a:t>
              </a:r>
              <a:endParaRPr lang="en-US" altLang="ko-KR" sz="1000" b="1" dirty="0">
                <a:solidFill>
                  <a:srgbClr val="4285F4"/>
                </a:solidFill>
                <a:latin typeface="+mn-ea"/>
                <a:ea typeface="+mn-ea"/>
              </a:endParaRPr>
            </a:p>
            <a:p>
              <a:pPr algn="ctr"/>
              <a:r>
                <a:rPr lang="en-US" altLang="ko-KR" sz="900" dirty="0" err="1">
                  <a:latin typeface="+mn-ea"/>
                  <a:ea typeface="+mn-ea"/>
                </a:rPr>
                <a:t>Hauri</a:t>
              </a:r>
              <a:r>
                <a:rPr lang="en-US" altLang="ko-KR" sz="900" dirty="0">
                  <a:latin typeface="+mn-ea"/>
                  <a:ea typeface="+mn-ea"/>
                </a:rPr>
                <a:t> / V3 / NAV</a:t>
              </a:r>
            </a:p>
          </p:txBody>
        </p:sp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AB134860-980D-42A3-82E5-096F23D36702}"/>
                </a:ext>
              </a:extLst>
            </p:cNvPr>
            <p:cNvSpPr/>
            <p:nvPr/>
          </p:nvSpPr>
          <p:spPr bwMode="auto">
            <a:xfrm>
              <a:off x="7169858" y="6536555"/>
              <a:ext cx="1068362" cy="342207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Database</a:t>
              </a:r>
            </a:p>
            <a:p>
              <a:pPr algn="ctr"/>
              <a:r>
                <a:rPr lang="en-US" altLang="ko-KR" sz="900" dirty="0">
                  <a:latin typeface="+mn-ea"/>
                  <a:ea typeface="+mn-ea"/>
                </a:rPr>
                <a:t>SQL Sever</a:t>
              </a:r>
            </a:p>
          </p:txBody>
        </p:sp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90F6A97F-7E1F-4E47-A8F4-AFE7DBC86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150" y="5291549"/>
              <a:ext cx="600159" cy="1066949"/>
            </a:xfrm>
            <a:prstGeom prst="rect">
              <a:avLst/>
            </a:prstGeom>
          </p:spPr>
        </p:pic>
        <p:cxnSp>
          <p:nvCxnSpPr>
            <p:cNvPr id="35" name="직선 화살표 연결선 34">
              <a:extLst>
                <a:ext uri="{FF2B5EF4-FFF2-40B4-BE49-F238E27FC236}">
                  <a16:creationId xmlns:a16="http://schemas.microsoft.com/office/drawing/2014/main" id="{099E477C-6017-47DA-9FB7-D0A8B4C2E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3479" y="5222241"/>
              <a:ext cx="259213" cy="543148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B0FE6EFC-F2AB-43E1-B7B6-982C1A944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3478" y="5695316"/>
              <a:ext cx="259214" cy="66153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DCC5DE39-F145-4681-AA68-2F989CDE28CB}"/>
                </a:ext>
              </a:extLst>
            </p:cNvPr>
            <p:cNvCxnSpPr>
              <a:cxnSpLocks/>
            </p:cNvCxnSpPr>
            <p:nvPr/>
          </p:nvCxnSpPr>
          <p:spPr>
            <a:xfrm>
              <a:off x="1493478" y="5749373"/>
              <a:ext cx="259214" cy="399245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89D15790-4CF3-419E-A432-1DF29D7B49F9}"/>
                </a:ext>
              </a:extLst>
            </p:cNvPr>
            <p:cNvCxnSpPr>
              <a:cxnSpLocks/>
            </p:cNvCxnSpPr>
            <p:nvPr/>
          </p:nvCxnSpPr>
          <p:spPr>
            <a:xfrm>
              <a:off x="1493315" y="5750982"/>
              <a:ext cx="259377" cy="870711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8E2F2DBA-BE3F-4BF1-860D-A773C067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377" y="5213102"/>
              <a:ext cx="346152" cy="615381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697AFB6C-3A9F-4B26-8E6C-4B9DF922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377" y="6153696"/>
              <a:ext cx="346152" cy="615381"/>
            </a:xfrm>
            <a:prstGeom prst="rect">
              <a:avLst/>
            </a:prstGeom>
          </p:spPr>
        </p:pic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FA401A5C-83CD-4D83-AB79-B225AE1F5EAF}"/>
                </a:ext>
              </a:extLst>
            </p:cNvPr>
            <p:cNvSpPr/>
            <p:nvPr/>
          </p:nvSpPr>
          <p:spPr bwMode="auto">
            <a:xfrm>
              <a:off x="3114674" y="5011920"/>
              <a:ext cx="695325" cy="231022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850" b="1" dirty="0">
                  <a:solidFill>
                    <a:srgbClr val="4285F4"/>
                  </a:solidFill>
                  <a:latin typeface="+mn-ea"/>
                  <a:ea typeface="+mn-ea"/>
                </a:rPr>
                <a:t>THE GWARE</a:t>
              </a: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776F9BAD-DBA7-4478-91B0-DBC719CC65F6}"/>
                </a:ext>
              </a:extLst>
            </p:cNvPr>
            <p:cNvSpPr/>
            <p:nvPr/>
          </p:nvSpPr>
          <p:spPr bwMode="auto">
            <a:xfrm>
              <a:off x="3163126" y="6637520"/>
              <a:ext cx="565814" cy="231022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DB</a:t>
              </a:r>
            </a:p>
          </p:txBody>
        </p: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0C669146-AA9F-4C8C-A3A8-24690419A4C3}"/>
                </a:ext>
              </a:extLst>
            </p:cNvPr>
            <p:cNvCxnSpPr>
              <a:cxnSpLocks/>
            </p:cNvCxnSpPr>
            <p:nvPr/>
          </p:nvCxnSpPr>
          <p:spPr>
            <a:xfrm>
              <a:off x="3401963" y="5776493"/>
              <a:ext cx="0" cy="391665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096CF4BD-C963-41CC-A8FE-AD10D95F8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1960" y="5214262"/>
              <a:ext cx="515448" cy="301796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36FD6696-51A1-491D-AF9D-675922E9B07E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3521196" y="5513015"/>
              <a:ext cx="530196" cy="174322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CD11FB72-CFD0-45A1-909A-8B23B1E85EEF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3522035" y="5509302"/>
              <a:ext cx="529357" cy="631337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D2F378A2-61A8-4236-AAC9-443BBC534CFC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3522035" y="6454658"/>
              <a:ext cx="529357" cy="159056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1066BFC0-D7D9-48ED-A574-10F72412FDDD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3523299" y="6140639"/>
              <a:ext cx="528093" cy="315934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FDFBE4E5-C53C-47D9-8DAA-9829C77D6EA7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3524725" y="5687337"/>
              <a:ext cx="526667" cy="773102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91AB5459-10E3-4F46-9D51-59164248E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790" y="5563463"/>
              <a:ext cx="306782" cy="545390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72758BAA-E276-4DF2-9539-5F8AB989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6565" y="5563463"/>
              <a:ext cx="306782" cy="545390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CEACA8CE-B58F-4308-A8AE-8F13DB12B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9917" y="6465202"/>
              <a:ext cx="523948" cy="285790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96B26016-3E2C-4E8F-AE5E-CF88BB20E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6095" y="5062742"/>
              <a:ext cx="1276528" cy="342948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82DE9858-94D1-4DED-8459-E0771153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0492" y="6465202"/>
              <a:ext cx="523948" cy="285790"/>
            </a:xfrm>
            <a:prstGeom prst="rect">
              <a:avLst/>
            </a:prstGeom>
          </p:spPr>
        </p:pic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id="{ECC18DC4-174A-48F3-B485-9351165B4E36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6866195" y="5134861"/>
              <a:ext cx="303663" cy="88975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E1461E43-510A-4D0C-A8CE-C99678F11737}"/>
                </a:ext>
              </a:extLst>
            </p:cNvPr>
            <p:cNvSpPr/>
            <p:nvPr/>
          </p:nvSpPr>
          <p:spPr bwMode="auto">
            <a:xfrm>
              <a:off x="5458071" y="4992814"/>
              <a:ext cx="621162" cy="231022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L4 or SLB</a:t>
              </a: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99187351-B22D-4D2B-A1FE-B9E6CB3ABCFE}"/>
                </a:ext>
              </a:extLst>
            </p:cNvPr>
            <p:cNvSpPr/>
            <p:nvPr/>
          </p:nvSpPr>
          <p:spPr bwMode="auto">
            <a:xfrm>
              <a:off x="5594761" y="6667625"/>
              <a:ext cx="504960" cy="205678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Storage</a:t>
              </a:r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A5E8C523-265B-4E0C-8264-5F25DFA3AE20}"/>
                </a:ext>
              </a:extLst>
            </p:cNvPr>
            <p:cNvSpPr/>
            <p:nvPr/>
          </p:nvSpPr>
          <p:spPr bwMode="auto">
            <a:xfrm>
              <a:off x="6424380" y="6667625"/>
              <a:ext cx="450713" cy="205678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1000" b="1" dirty="0">
                  <a:solidFill>
                    <a:srgbClr val="4285F4"/>
                  </a:solidFill>
                  <a:latin typeface="+mn-ea"/>
                  <a:ea typeface="+mn-ea"/>
                </a:rPr>
                <a:t>DB</a:t>
              </a:r>
            </a:p>
          </p:txBody>
        </p:sp>
        <p:cxnSp>
          <p:nvCxnSpPr>
            <p:cNvPr id="59" name="직선 화살표 연결선 58">
              <a:extLst>
                <a:ext uri="{FF2B5EF4-FFF2-40B4-BE49-F238E27FC236}">
                  <a16:creationId xmlns:a16="http://schemas.microsoft.com/office/drawing/2014/main" id="{2E905343-232B-492F-9949-0371CBB1E72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565" y="6071117"/>
              <a:ext cx="0" cy="394085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직선 화살표 연결선 59">
              <a:extLst>
                <a:ext uri="{FF2B5EF4-FFF2-40B4-BE49-F238E27FC236}">
                  <a16:creationId xmlns:a16="http://schemas.microsoft.com/office/drawing/2014/main" id="{2F254038-F9BC-4A3A-8AC2-E76B05F40508}"/>
                </a:ext>
              </a:extLst>
            </p:cNvPr>
            <p:cNvCxnSpPr>
              <a:cxnSpLocks/>
            </p:cNvCxnSpPr>
            <p:nvPr/>
          </p:nvCxnSpPr>
          <p:spPr>
            <a:xfrm>
              <a:off x="6757021" y="6071117"/>
              <a:ext cx="0" cy="394085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직선 화살표 연결선 60">
              <a:extLst>
                <a:ext uri="{FF2B5EF4-FFF2-40B4-BE49-F238E27FC236}">
                  <a16:creationId xmlns:a16="http://schemas.microsoft.com/office/drawing/2014/main" id="{7210EBF2-9162-4235-B08D-A25B96AE7B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5393" y="5399071"/>
              <a:ext cx="519772" cy="164837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직선 화살표 연결선 61">
              <a:extLst>
                <a:ext uri="{FF2B5EF4-FFF2-40B4-BE49-F238E27FC236}">
                  <a16:creationId xmlns:a16="http://schemas.microsoft.com/office/drawing/2014/main" id="{29854AA4-111A-40D4-AE83-B78562C4B1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7250" y="5406210"/>
              <a:ext cx="476521" cy="161929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직선 화살표 연결선 62">
              <a:extLst>
                <a:ext uri="{FF2B5EF4-FFF2-40B4-BE49-F238E27FC236}">
                  <a16:creationId xmlns:a16="http://schemas.microsoft.com/office/drawing/2014/main" id="{7F380A18-D469-404F-8F23-DFC9ED283527}"/>
                </a:ext>
              </a:extLst>
            </p:cNvPr>
            <p:cNvCxnSpPr>
              <a:cxnSpLocks/>
            </p:cNvCxnSpPr>
            <p:nvPr/>
          </p:nvCxnSpPr>
          <p:spPr>
            <a:xfrm>
              <a:off x="6100361" y="6593333"/>
              <a:ext cx="281291" cy="0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직선 화살표 연결선 63">
              <a:extLst>
                <a:ext uri="{FF2B5EF4-FFF2-40B4-BE49-F238E27FC236}">
                  <a16:creationId xmlns:a16="http://schemas.microsoft.com/office/drawing/2014/main" id="{192A3BA5-8EC6-4AC4-9EE8-CE68AE6AA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8652" y="6073888"/>
              <a:ext cx="988897" cy="393071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직선 화살표 연결선 64">
              <a:extLst>
                <a:ext uri="{FF2B5EF4-FFF2-40B4-BE49-F238E27FC236}">
                  <a16:creationId xmlns:a16="http://schemas.microsoft.com/office/drawing/2014/main" id="{26A9CB1E-8B2D-4FA9-957E-C797DDC2CFFC}"/>
                </a:ext>
              </a:extLst>
            </p:cNvPr>
            <p:cNvCxnSpPr>
              <a:cxnSpLocks/>
            </p:cNvCxnSpPr>
            <p:nvPr/>
          </p:nvCxnSpPr>
          <p:spPr>
            <a:xfrm>
              <a:off x="5782523" y="6087015"/>
              <a:ext cx="966383" cy="375449"/>
            </a:xfrm>
            <a:prstGeom prst="straightConnector1">
              <a:avLst/>
            </a:prstGeom>
            <a:noFill/>
            <a:ln w="28575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직선 화살표 연결선 65">
              <a:extLst>
                <a:ext uri="{FF2B5EF4-FFF2-40B4-BE49-F238E27FC236}">
                  <a16:creationId xmlns:a16="http://schemas.microsoft.com/office/drawing/2014/main" id="{771127AA-47D0-4B0C-870A-D8F3C3D79BAC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6917724" y="5529345"/>
              <a:ext cx="252134" cy="311130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직선 화살표 연결선 66">
              <a:extLst>
                <a:ext uri="{FF2B5EF4-FFF2-40B4-BE49-F238E27FC236}">
                  <a16:creationId xmlns:a16="http://schemas.microsoft.com/office/drawing/2014/main" id="{FF393731-44AC-4C7F-8C86-BC235DCED29A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926526" y="5820999"/>
              <a:ext cx="243332" cy="104287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직선 화살표 연결선 67">
              <a:extLst>
                <a:ext uri="{FF2B5EF4-FFF2-40B4-BE49-F238E27FC236}">
                  <a16:creationId xmlns:a16="http://schemas.microsoft.com/office/drawing/2014/main" id="{DD4CEA96-D8B6-4E8D-BA57-5CFFC2B788E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6925839" y="5817050"/>
              <a:ext cx="244019" cy="500088"/>
            </a:xfrm>
            <a:prstGeom prst="straightConnector1">
              <a:avLst/>
            </a:prstGeom>
            <a:noFill/>
            <a:ln w="222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 type="oval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F23237ED-E725-4096-B605-FE5B8BFFC2AC}"/>
                </a:ext>
              </a:extLst>
            </p:cNvPr>
            <p:cNvCxnSpPr>
              <a:cxnSpLocks/>
            </p:cNvCxnSpPr>
            <p:nvPr/>
          </p:nvCxnSpPr>
          <p:spPr>
            <a:xfrm>
              <a:off x="1469160" y="4562004"/>
              <a:ext cx="6179416" cy="0"/>
            </a:xfrm>
            <a:prstGeom prst="line">
              <a:avLst/>
            </a:prstGeom>
            <a:noFill/>
            <a:ln w="38100">
              <a:solidFill>
                <a:srgbClr val="4285F4"/>
              </a:solidFill>
              <a:miter lim="800000"/>
              <a:headEnd/>
              <a:tailEnd type="none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8BC50758-6815-4D6E-8260-04B0CBBE272D}"/>
                </a:ext>
              </a:extLst>
            </p:cNvPr>
            <p:cNvSpPr/>
            <p:nvPr/>
          </p:nvSpPr>
          <p:spPr bwMode="auto">
            <a:xfrm>
              <a:off x="5899873" y="5736127"/>
              <a:ext cx="695325" cy="231022"/>
            </a:xfrm>
            <a:prstGeom prst="roundRect">
              <a:avLst>
                <a:gd name="adj" fmla="val 7611"/>
              </a:avLst>
            </a:prstGeom>
            <a:solidFill>
              <a:schemeClr val="bg1"/>
            </a:solidFill>
            <a:ln w="19050" algn="ctr">
              <a:solidFill>
                <a:srgbClr val="4285F4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r>
                <a:rPr lang="en-US" altLang="ko-KR" sz="850" b="1" dirty="0">
                  <a:solidFill>
                    <a:srgbClr val="4285F4"/>
                  </a:solidFill>
                  <a:latin typeface="+mn-ea"/>
                  <a:ea typeface="+mn-ea"/>
                </a:rPr>
                <a:t>THE GWARE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040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구축 일정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83">
            <a:extLst>
              <a:ext uri="{FF2B5EF4-FFF2-40B4-BE49-F238E27FC236}">
                <a16:creationId xmlns:a16="http://schemas.microsoft.com/office/drawing/2014/main" id="{AD40C6CF-911C-47E0-9B5F-2976EEE2C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아래 일정표는 커스터마이징 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1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개월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(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전체 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2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개월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)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을 고려한 일정표로서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, 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추가 개발 사항 등 실 작업 업무량에 따라서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3">
            <a:extLst>
              <a:ext uri="{FF2B5EF4-FFF2-40B4-BE49-F238E27FC236}">
                <a16:creationId xmlns:a16="http://schemas.microsoft.com/office/drawing/2014/main" id="{417E9CE5-C958-424E-AECB-7E659FCA6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1214168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일정은 변경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(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조정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)</a:t>
            </a:r>
            <a:r>
              <a:rPr lang="ko-KR" altLang="en-US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이 될 수 있습니다</a:t>
            </a:r>
            <a:r>
              <a:rPr lang="en-US" altLang="ko-KR" sz="165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165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E2A3F0E4-0118-48BF-82A4-3673588B5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60170"/>
              </p:ext>
            </p:extLst>
          </p:nvPr>
        </p:nvGraphicFramePr>
        <p:xfrm>
          <a:off x="537446" y="1762007"/>
          <a:ext cx="8976205" cy="553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785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91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0537" marR="90537" marT="45269" marB="4526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M+1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0537" marR="90537" marT="45269" marB="4526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8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M+2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0537" marR="90537" marT="45269" marB="4526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47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1.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업무 협의</a:t>
                      </a:r>
                      <a:r>
                        <a:rPr lang="en-US" altLang="ko-KR" sz="1000" b="1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baseline="0" dirty="0">
                          <a:latin typeface="+mn-ea"/>
                          <a:ea typeface="+mn-ea"/>
                        </a:rPr>
                        <a:t>및 사전 준비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32089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1)Kick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 off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회의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구축 일정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구축 내역 협의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2)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서버 설치 관련 환경 준비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 -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방화벽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포트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),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메일 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IP,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접속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URL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등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3)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그룹웨어 구축 관련 사전 자료 준비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22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 -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 사원정보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결재 시행 양식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결재서명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7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2.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제품 설치 및 구축</a:t>
                      </a:r>
                    </a:p>
                  </a:txBody>
                  <a:tcPr marL="32089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1)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서버 설치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0" dirty="0" err="1">
                          <a:latin typeface="+mn-ea"/>
                          <a:ea typeface="+mn-ea"/>
                        </a:rPr>
                        <a:t>세팅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2)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솔루션 패키지 설치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3)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준비된 자료 등록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900" b="0" dirty="0" err="1">
                          <a:latin typeface="+mn-ea"/>
                          <a:ea typeface="+mn-ea"/>
                        </a:rPr>
                        <a:t>사원정보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결재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 양식 등록</a:t>
                      </a:r>
                      <a:r>
                        <a:rPr lang="en-US" altLang="ko-KR" sz="900" b="0" baseline="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0" baseline="0" dirty="0">
                          <a:latin typeface="+mn-ea"/>
                          <a:ea typeface="+mn-ea"/>
                        </a:rPr>
                        <a:t>결재서명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4)</a:t>
                      </a:r>
                      <a:r>
                        <a:rPr lang="ko-KR" altLang="en-US" sz="900" b="0" dirty="0" err="1">
                          <a:latin typeface="+mn-ea"/>
                          <a:ea typeface="+mn-ea"/>
                        </a:rPr>
                        <a:t>커스트마이징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 작업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478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솔루션 교육</a:t>
                      </a:r>
                    </a:p>
                  </a:txBody>
                  <a:tcPr marL="32089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endParaRPr lang="ko-KR" altLang="en-US" sz="10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1)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관리자 교육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택일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2)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사용자 교육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택일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900" b="0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478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4.</a:t>
                      </a: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솔루션 점검</a:t>
                      </a:r>
                    </a:p>
                  </a:txBody>
                  <a:tcPr marL="32089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endParaRPr lang="ko-KR" altLang="en-US" sz="10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1)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임시 사이트 개설</a:t>
                      </a:r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점검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2)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사용자 시범 운영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3)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최종 점검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478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5.</a:t>
                      </a: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공식 오픈</a:t>
                      </a:r>
                    </a:p>
                  </a:txBody>
                  <a:tcPr marL="32089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endParaRPr lang="ko-KR" altLang="en-US" sz="10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1)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최종 공식 오픈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38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atin typeface="+mn-ea"/>
                          <a:ea typeface="+mn-ea"/>
                        </a:rPr>
                        <a:t>2)</a:t>
                      </a:r>
                      <a:r>
                        <a:rPr lang="ko-KR" altLang="en-US" sz="900" b="0" dirty="0">
                          <a:latin typeface="+mn-ea"/>
                          <a:ea typeface="+mn-ea"/>
                        </a:rPr>
                        <a:t>안정화 지원</a:t>
                      </a:r>
                    </a:p>
                  </a:txBody>
                  <a:tcPr marL="81506" marR="81506" marT="43791" marB="437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+mn-ea"/>
                        <a:ea typeface="+mn-ea"/>
                      </a:endParaRPr>
                    </a:p>
                  </a:txBody>
                  <a:tcPr marL="81506" marR="81506" marT="43791" marB="43791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713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특장점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8046154-0416-4A63-9CAE-20CF4005C787}"/>
              </a:ext>
            </a:extLst>
          </p:cNvPr>
          <p:cNvSpPr/>
          <p:nvPr/>
        </p:nvSpPr>
        <p:spPr bwMode="auto">
          <a:xfrm>
            <a:off x="412355" y="1550070"/>
            <a:ext cx="4616844" cy="2532251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9AD60536-194B-4D4C-BDB1-7940A6E2F3A7}"/>
              </a:ext>
            </a:extLst>
          </p:cNvPr>
          <p:cNvSpPr/>
          <p:nvPr/>
        </p:nvSpPr>
        <p:spPr bwMode="auto">
          <a:xfrm>
            <a:off x="5019188" y="1550070"/>
            <a:ext cx="4616844" cy="2532251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BED5EA2-2BB7-4025-A973-0F6D077472A2}"/>
              </a:ext>
            </a:extLst>
          </p:cNvPr>
          <p:cNvSpPr/>
          <p:nvPr/>
        </p:nvSpPr>
        <p:spPr bwMode="auto">
          <a:xfrm>
            <a:off x="412355" y="4524913"/>
            <a:ext cx="4616844" cy="26908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6AFCA09-8122-4DE3-9F1A-1670794F8999}"/>
              </a:ext>
            </a:extLst>
          </p:cNvPr>
          <p:cNvSpPr/>
          <p:nvPr/>
        </p:nvSpPr>
        <p:spPr bwMode="auto">
          <a:xfrm>
            <a:off x="5019188" y="4524913"/>
            <a:ext cx="4616844" cy="26908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0078C05-0F4F-46D2-9CCE-B5C1569C3886}"/>
              </a:ext>
            </a:extLst>
          </p:cNvPr>
          <p:cNvSpPr/>
          <p:nvPr/>
        </p:nvSpPr>
        <p:spPr bwMode="auto">
          <a:xfrm>
            <a:off x="412355" y="1113157"/>
            <a:ext cx="4616844" cy="444025"/>
          </a:xfrm>
          <a:prstGeom prst="rect">
            <a:avLst/>
          </a:prstGeom>
          <a:solidFill>
            <a:srgbClr val="00B050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검증된 솔루션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98E0CD80-7197-4E59-A7BA-D8D55DA56C0A}"/>
              </a:ext>
            </a:extLst>
          </p:cNvPr>
          <p:cNvSpPr/>
          <p:nvPr/>
        </p:nvSpPr>
        <p:spPr bwMode="auto">
          <a:xfrm>
            <a:off x="5029199" y="1113157"/>
            <a:ext cx="4616844" cy="444025"/>
          </a:xfrm>
          <a:prstGeom prst="rect">
            <a:avLst/>
          </a:prstGeom>
          <a:solidFill>
            <a:srgbClr val="4285F4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안정적인 유지보수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53CB0D0-D0E7-4671-A3C4-0EDC17CABE25}"/>
              </a:ext>
            </a:extLst>
          </p:cNvPr>
          <p:cNvSpPr/>
          <p:nvPr/>
        </p:nvSpPr>
        <p:spPr bwMode="auto">
          <a:xfrm>
            <a:off x="5026172" y="4088000"/>
            <a:ext cx="4616844" cy="444025"/>
          </a:xfrm>
          <a:prstGeom prst="rect">
            <a:avLst/>
          </a:prstGeom>
          <a:solidFill>
            <a:srgbClr val="00B050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사용자 편리성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8B1A4021-A582-47AB-8DC3-C4A096A70C5D}"/>
              </a:ext>
            </a:extLst>
          </p:cNvPr>
          <p:cNvSpPr/>
          <p:nvPr/>
        </p:nvSpPr>
        <p:spPr bwMode="auto">
          <a:xfrm>
            <a:off x="409328" y="4088000"/>
            <a:ext cx="4616844" cy="444025"/>
          </a:xfrm>
          <a:prstGeom prst="rect">
            <a:avLst/>
          </a:prstGeom>
          <a:solidFill>
            <a:srgbClr val="4285F4"/>
          </a:solidFill>
          <a:ln w="44450" algn="ctr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r>
              <a:rPr lang="ko-KR" altLang="en-US" sz="1300" b="1" dirty="0">
                <a:solidFill>
                  <a:schemeClr val="bg1"/>
                </a:solidFill>
                <a:latin typeface="+mn-ea"/>
                <a:ea typeface="+mn-ea"/>
              </a:rPr>
              <a:t>고객사별 </a:t>
            </a:r>
            <a:r>
              <a:rPr lang="ko-KR" altLang="en-US" sz="1300" b="1" dirty="0" err="1">
                <a:solidFill>
                  <a:schemeClr val="bg1"/>
                </a:solidFill>
                <a:latin typeface="+mn-ea"/>
                <a:ea typeface="+mn-ea"/>
              </a:rPr>
              <a:t>커스트마이징</a:t>
            </a:r>
            <a:endParaRPr lang="ko-KR" altLang="en-US" sz="13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1" name="텍스트 개체 틀 4">
            <a:extLst>
              <a:ext uri="{FF2B5EF4-FFF2-40B4-BE49-F238E27FC236}">
                <a16:creationId xmlns:a16="http://schemas.microsoft.com/office/drawing/2014/main" id="{7077CCA3-67F4-4EA4-A4D4-D61079E0D760}"/>
              </a:ext>
            </a:extLst>
          </p:cNvPr>
          <p:cNvSpPr txBox="1">
            <a:spLocks/>
          </p:cNvSpPr>
          <p:nvPr/>
        </p:nvSpPr>
        <p:spPr>
          <a:xfrm>
            <a:off x="468911" y="1700858"/>
            <a:ext cx="4518674" cy="205586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98425" lvl="2" indent="-98425">
              <a:lnSpc>
                <a:spcPts val="15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국내외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1,200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여 사이트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구축 경험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60350" lvl="3" indent="-163513">
              <a:lnSpc>
                <a:spcPts val="1500"/>
              </a:lnSpc>
              <a:spcBef>
                <a:spcPts val="3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다양한 업종 경험 보유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latin typeface="+mn-ea"/>
              <a:ea typeface="+mn-ea"/>
              <a:sym typeface="Apple SD 산돌고딕 Neo 볼드체"/>
            </a:endParaRPr>
          </a:p>
          <a:p>
            <a:pPr marL="98425" lvl="2" indent="-98425">
              <a:lnSpc>
                <a:spcPts val="15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1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천유저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최대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1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만유저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)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이상의 구축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운영을 통하여 검증된 솔루션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안정성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marL="98425" lvl="2" indent="-98425">
              <a:lnSpc>
                <a:spcPts val="15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안정적인 솔루션 설계 구조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60350" lvl="3" indent="-163513">
              <a:lnSpc>
                <a:spcPts val="1500"/>
              </a:lnSpc>
              <a:spcBef>
                <a:spcPts val="300"/>
              </a:spcBef>
              <a:buFont typeface="맑은 고딕" pitchFamily="50" charset="-127"/>
              <a:buChar char="–"/>
            </a:pP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무장애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 메일엔진을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통한 완벽한 메일 서비스</a:t>
            </a:r>
          </a:p>
          <a:p>
            <a:pPr marL="260350" lvl="3" indent="-163513">
              <a:lnSpc>
                <a:spcPts val="1500"/>
              </a:lnSpc>
              <a:spcBef>
                <a:spcPts val="3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부하 최소화와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거의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)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무장애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 서비스 가능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latin typeface="+mn-ea"/>
              <a:ea typeface="+mn-ea"/>
              <a:sym typeface="Apple SD 산돌고딕 Neo 볼드체"/>
            </a:endParaRPr>
          </a:p>
          <a:p>
            <a:pPr marL="98425" lvl="2" indent="-98425">
              <a:lnSpc>
                <a:spcPts val="15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IIS/SQL server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 최적화로 최대한의 성능 발휘</a:t>
            </a:r>
          </a:p>
          <a:p>
            <a:pPr marL="260350" lvl="3" indent="-163513">
              <a:lnSpc>
                <a:spcPts val="1500"/>
              </a:lnSpc>
              <a:spcBef>
                <a:spcPts val="3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결재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게시판은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DB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저장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보안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검색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속도 강점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)</a:t>
            </a:r>
          </a:p>
        </p:txBody>
      </p:sp>
      <p:sp>
        <p:nvSpPr>
          <p:cNvPr id="42" name="텍스트 개체 틀 4">
            <a:extLst>
              <a:ext uri="{FF2B5EF4-FFF2-40B4-BE49-F238E27FC236}">
                <a16:creationId xmlns:a16="http://schemas.microsoft.com/office/drawing/2014/main" id="{D5A5C349-B228-492C-9D01-A9AC1431DE2E}"/>
              </a:ext>
            </a:extLst>
          </p:cNvPr>
          <p:cNvSpPr txBox="1">
            <a:spLocks/>
          </p:cNvSpPr>
          <p:nvPr/>
        </p:nvSpPr>
        <p:spPr>
          <a:xfrm>
            <a:off x="5069293" y="4674465"/>
            <a:ext cx="4518674" cy="212766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자체 개발한 메일엔진 탑재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Apple SD 산돌고딕 Neo 볼드체"/>
            </a:endParaRP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그룹웨어와 메일이 일체형 제품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(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무장애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 등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)</a:t>
            </a: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메일 본문 검색 지원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Apple SD 산돌고딕 Neo 볼드체"/>
            </a:endParaRP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메일엔진에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특화된 편리 기능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00B050"/>
              </a:solidFill>
              <a:latin typeface="+mn-ea"/>
              <a:ea typeface="+mn-ea"/>
              <a:sym typeface="Apple SD 산돌고딕 Neo 볼드체"/>
            </a:endParaRPr>
          </a:p>
          <a:p>
            <a:pPr marL="260350" lvl="3" indent="-163513">
              <a:lnSpc>
                <a:spcPts val="1500"/>
              </a:lnSpc>
              <a:spcBef>
                <a:spcPts val="3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송수신 메일 복사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아웃룩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 발송메일 동기화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latin typeface="+mn-ea"/>
                <a:ea typeface="+mn-ea"/>
                <a:sym typeface="Apple SD 산돌고딕 Neo 볼드체"/>
              </a:rPr>
              <a:t>공통계정 수신메일 게시판 동기화 등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결재문서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DB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저장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본문검색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보안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속도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강점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게시물 등록 시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알림메일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 발송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회사 자료화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) </a:t>
            </a:r>
          </a:p>
          <a:p>
            <a:pPr marL="98425" lvl="2" indent="-98425">
              <a:lnSpc>
                <a:spcPts val="15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하단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알림바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와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주요건수 정보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자동 갱신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3" name="텍스트 개체 틀 4">
            <a:extLst>
              <a:ext uri="{FF2B5EF4-FFF2-40B4-BE49-F238E27FC236}">
                <a16:creationId xmlns:a16="http://schemas.microsoft.com/office/drawing/2014/main" id="{F2378550-4282-4C50-9312-234F897851D1}"/>
              </a:ext>
            </a:extLst>
          </p:cNvPr>
          <p:cNvSpPr txBox="1">
            <a:spLocks/>
          </p:cNvSpPr>
          <p:nvPr/>
        </p:nvSpPr>
        <p:spPr>
          <a:xfrm>
            <a:off x="472479" y="4674465"/>
            <a:ext cx="4518674" cy="1906903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98425" lvl="2" indent="-98425">
              <a:lnSpc>
                <a:spcPts val="15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고객사만의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 개별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커스트마이징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 지원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  <a:sym typeface="Apple SD 산돌고딕 Neo 볼드체"/>
            </a:endParaRPr>
          </a:p>
          <a:p>
            <a:pPr marL="260350" lvl="3" indent="-163513">
              <a:lnSpc>
                <a:spcPts val="1500"/>
              </a:lnSpc>
              <a:spcBef>
                <a:spcPts val="200"/>
              </a:spcBef>
              <a:buFont typeface="맑은 고딕" pitchFamily="50" charset="-127"/>
              <a:buChar char="–"/>
            </a:pP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커스트마이징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 개발 공수 최소화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(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.NET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  <a:sym typeface="Apple SD 산돌고딕 Neo 볼드체"/>
              </a:rPr>
              <a:t>개발이 대응에 빠르고 효율적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)</a:t>
            </a:r>
          </a:p>
          <a:p>
            <a:pPr marL="260350" lvl="3" indent="-163513">
              <a:lnSpc>
                <a:spcPts val="1500"/>
              </a:lnSpc>
              <a:spcBef>
                <a:spcPts val="2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사용 중 발생되는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커스트마이징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 능동적 대응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  <a:sym typeface="Apple SD 산돌고딕 Neo 볼드체"/>
            </a:endParaRPr>
          </a:p>
          <a:p>
            <a:pPr marL="98425" lvl="2" indent="-98425">
              <a:lnSpc>
                <a:spcPts val="15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pple SD 산돌고딕 Neo 볼드체"/>
              </a:rPr>
              <a:t>수많은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고객사별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커스트마이징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 경험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  <a:sym typeface="Apple SD 산돌고딕 Neo 볼드체"/>
            </a:endParaRPr>
          </a:p>
          <a:p>
            <a:pPr marL="260350" lvl="3" indent="-163513">
              <a:lnSpc>
                <a:spcPts val="1500"/>
              </a:lnSpc>
              <a:spcBef>
                <a:spcPts val="2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고객사별 소스 별도 보관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보안유지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)</a:t>
            </a:r>
          </a:p>
          <a:p>
            <a:pPr marL="260350" lvl="3" indent="-163513">
              <a:lnSpc>
                <a:spcPts val="1500"/>
              </a:lnSpc>
              <a:spcBef>
                <a:spcPts val="200"/>
              </a:spcBef>
              <a:buFont typeface="맑은 고딕" pitchFamily="50" charset="-127"/>
              <a:buChar char="–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다수의 멀티컴퍼니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분리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통합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)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  <a:sym typeface="Apple SD 산돌고딕 Neo 볼드체"/>
              </a:rPr>
              <a:t>구축 경험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  <a:sym typeface="Apple SD 산돌고딕 Neo 볼드체"/>
            </a:endParaRPr>
          </a:p>
          <a:p>
            <a:pPr marL="260350" lvl="3" indent="-163513">
              <a:lnSpc>
                <a:spcPts val="1500"/>
              </a:lnSpc>
              <a:spcBef>
                <a:spcPts val="200"/>
              </a:spcBef>
              <a:buFont typeface="맑은 고딕" pitchFamily="50" charset="-127"/>
              <a:buChar char="–"/>
            </a:pP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근태데이타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 연동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인사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,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급여시스템과 연동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비용전표 개발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기간계시스템과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 결재연동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/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법인카드결제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데이타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  <a:sym typeface="Apple SD 산돌고딕 Neo 볼드체"/>
              </a:rPr>
              <a:t> 연동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000F2E"/>
              </a:solidFill>
              <a:latin typeface="+mn-ea"/>
              <a:ea typeface="+mn-ea"/>
              <a:sym typeface="Apple SD 산돌고딕 Neo 볼드체"/>
            </a:endParaRPr>
          </a:p>
        </p:txBody>
      </p:sp>
      <p:sp>
        <p:nvSpPr>
          <p:cNvPr id="44" name="텍스트 개체 틀 4">
            <a:extLst>
              <a:ext uri="{FF2B5EF4-FFF2-40B4-BE49-F238E27FC236}">
                <a16:creationId xmlns:a16="http://schemas.microsoft.com/office/drawing/2014/main" id="{DFDEDBE4-458C-4A7D-AFA7-031F8801F7D3}"/>
              </a:ext>
            </a:extLst>
          </p:cNvPr>
          <p:cNvSpPr txBox="1">
            <a:spLocks/>
          </p:cNvSpPr>
          <p:nvPr/>
        </p:nvSpPr>
        <p:spPr>
          <a:xfrm>
            <a:off x="5066271" y="1700858"/>
            <a:ext cx="4538159" cy="1790491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98425" lvl="2" indent="-98425">
              <a:lnSpc>
                <a:spcPts val="15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0F2E"/>
                </a:solidFill>
                <a:latin typeface="+mn-ea"/>
                <a:ea typeface="+mn-ea"/>
              </a:rPr>
              <a:t>다년간 구축 사업 추진을 통해서 완성된 메일 과 그룹웨어 관련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안정적인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원스톱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  기술지원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00B050"/>
              </a:solidFill>
              <a:latin typeface="+mn-ea"/>
              <a:ea typeface="+mn-ea"/>
            </a:endParaRPr>
          </a:p>
          <a:p>
            <a:pPr marL="98425" lvl="2" indent="-98425">
              <a:lnSpc>
                <a:spcPts val="15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10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년 이상의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장기 근속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및 경험자의 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친숙하고 신속한 기술지원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</a:endParaRPr>
          </a:p>
          <a:p>
            <a:pPr marL="98425" lvl="2" indent="-98425">
              <a:lnSpc>
                <a:spcPts val="15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00B050"/>
                </a:solidFill>
                <a:latin typeface="+mn-ea"/>
                <a:ea typeface="+mn-ea"/>
              </a:rPr>
              <a:t>보안상 취약점 해결</a:t>
            </a:r>
          </a:p>
          <a:p>
            <a:pPr marL="98425" lvl="2" indent="-98425">
              <a:lnSpc>
                <a:spcPts val="15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유사시 짧은 </a:t>
            </a:r>
            <a:r>
              <a:rPr lang="ko-KR" altLang="en-US" sz="107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시간내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 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긴급복구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(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재설치</a:t>
            </a:r>
            <a:r>
              <a:rPr lang="en-US" altLang="ko-KR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) </a:t>
            </a:r>
            <a:r>
              <a:rPr lang="ko-KR" altLang="en-US" sz="107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+mn-ea"/>
                <a:ea typeface="+mn-ea"/>
              </a:rPr>
              <a:t>가능</a:t>
            </a:r>
            <a:endParaRPr lang="en-US" altLang="ko-KR" sz="107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2939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고객지원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4E98146-2495-4314-B62B-E135FBC18123}"/>
              </a:ext>
            </a:extLst>
          </p:cNvPr>
          <p:cNvGrpSpPr/>
          <p:nvPr/>
        </p:nvGrpSpPr>
        <p:grpSpPr>
          <a:xfrm>
            <a:off x="4817807" y="3613400"/>
            <a:ext cx="4981128" cy="4159000"/>
            <a:chOff x="4085237" y="3476625"/>
            <a:chExt cx="5144940" cy="4295775"/>
          </a:xfrm>
        </p:grpSpPr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08AF81BB-8CC2-4E2B-A311-FB9BAB405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5237" y="3476625"/>
              <a:ext cx="5144940" cy="429577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A8708BE-72B9-4C9C-A816-69BF2B36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682" y="3650266"/>
              <a:ext cx="4795828" cy="2747849"/>
            </a:xfrm>
            <a:prstGeom prst="rect">
              <a:avLst/>
            </a:prstGeom>
          </p:spPr>
        </p:pic>
      </p:grp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64A3C59-BDD3-4EE4-B5F4-FF96901B2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805" y="3781512"/>
            <a:ext cx="4643132" cy="26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62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고객지원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151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국내외 시장에서 </a:t>
            </a:r>
            <a:r>
              <a:rPr lang="ko-KR" altLang="en-US" sz="20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웹메일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그룹웨어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문서관리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지식관리 등 자체 개발한 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G-Solution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으로 보유한 다양한 구축 경험과 운영 노하우를 최대한 활용하여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고객사가 안정적으로 솔루션을 사용할 수 있도록 신속한 기술지원 서비스를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722634D-565E-47FD-BE15-0B1BC412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1" y="3578719"/>
            <a:ext cx="3551423" cy="31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1FF2823-1CCF-4752-A42A-83867B0A66C0}"/>
              </a:ext>
            </a:extLst>
          </p:cNvPr>
          <p:cNvGrpSpPr/>
          <p:nvPr/>
        </p:nvGrpSpPr>
        <p:grpSpPr>
          <a:xfrm>
            <a:off x="3708637" y="2931405"/>
            <a:ext cx="5839625" cy="2597064"/>
            <a:chOff x="3708637" y="2931405"/>
            <a:chExt cx="5839625" cy="2597064"/>
          </a:xfrm>
        </p:grpSpPr>
        <p:sp>
          <p:nvSpPr>
            <p:cNvPr id="25" name="사각형 설명선 18">
              <a:extLst>
                <a:ext uri="{FF2B5EF4-FFF2-40B4-BE49-F238E27FC236}">
                  <a16:creationId xmlns:a16="http://schemas.microsoft.com/office/drawing/2014/main" id="{CCA03AB6-F75A-49F0-B04D-0CB3B2C85DBA}"/>
                </a:ext>
              </a:extLst>
            </p:cNvPr>
            <p:cNvSpPr/>
            <p:nvPr/>
          </p:nvSpPr>
          <p:spPr>
            <a:xfrm>
              <a:off x="3708637" y="2931405"/>
              <a:ext cx="5839625" cy="2597064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A4A7680D-E134-44BA-93CC-AD1BAB7A0FE8}"/>
                </a:ext>
              </a:extLst>
            </p:cNvPr>
            <p:cNvSpPr/>
            <p:nvPr/>
          </p:nvSpPr>
          <p:spPr>
            <a:xfrm>
              <a:off x="4370335" y="3078698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지원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텍스트 개체 틀 297">
              <a:extLst>
                <a:ext uri="{FF2B5EF4-FFF2-40B4-BE49-F238E27FC236}">
                  <a16:creationId xmlns:a16="http://schemas.microsoft.com/office/drawing/2014/main" id="{4984C106-798E-4E6A-95CC-744D1E03304C}"/>
                </a:ext>
              </a:extLst>
            </p:cNvPr>
            <p:cNvSpPr txBox="1">
              <a:spLocks/>
            </p:cNvSpPr>
            <p:nvPr/>
          </p:nvSpPr>
          <p:spPr>
            <a:xfrm>
              <a:off x="3933430" y="3644627"/>
              <a:ext cx="5508954" cy="1831556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솔루션 오류나 장애에 대한 신속한 기술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근무 시간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평일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09:00~18:00) 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신속한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근무 시간외는 비상 연락망을 통해서 최대한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대표 전화번호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070-7611-7710(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전용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ts@enage.com 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메일로 접수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유지보수는 원격 기술지원을 원칙으로 제공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8" name="그래픽 7">
            <a:extLst>
              <a:ext uri="{FF2B5EF4-FFF2-40B4-BE49-F238E27FC236}">
                <a16:creationId xmlns:a16="http://schemas.microsoft.com/office/drawing/2014/main" id="{5ECE84C1-8CCE-40FB-B3B1-43AF65AE5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974" y="3108135"/>
            <a:ext cx="415960" cy="4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60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79236F5-A160-4A5E-85CF-B2F05F9BF627}"/>
              </a:ext>
            </a:extLst>
          </p:cNvPr>
          <p:cNvSpPr txBox="1"/>
          <p:nvPr/>
        </p:nvSpPr>
        <p:spPr>
          <a:xfrm>
            <a:off x="2984407" y="1812580"/>
            <a:ext cx="4089582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9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감사합니다</a:t>
            </a:r>
            <a:r>
              <a:rPr lang="en-US" altLang="ko-KR" sz="59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59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71DA695A-2EBF-4BED-A9E9-E30DFF2080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5051" y="1149036"/>
            <a:ext cx="5449302" cy="2215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016C5-21F2-4C16-BD54-59BCBE7C3ADD}"/>
              </a:ext>
            </a:extLst>
          </p:cNvPr>
          <p:cNvSpPr txBox="1"/>
          <p:nvPr/>
        </p:nvSpPr>
        <p:spPr>
          <a:xfrm>
            <a:off x="1415076" y="4624464"/>
            <a:ext cx="72282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고객사 그룹웨어 구축을 위해 아래의 지침을 철저히 준수 하겠습니다</a:t>
            </a:r>
            <a:r>
              <a:rPr lang="en-US" altLang="ko-KR" sz="1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A84ED-B94C-4740-BA03-7B4A02D70085}"/>
              </a:ext>
            </a:extLst>
          </p:cNvPr>
          <p:cNvSpPr txBox="1"/>
          <p:nvPr/>
        </p:nvSpPr>
        <p:spPr>
          <a:xfrm>
            <a:off x="2840152" y="5032471"/>
            <a:ext cx="4378122" cy="1157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최선을 다하겠습니다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신용을 잃지 않도록 하겠습니다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항상 긍정적으로 업무에 임하도록 하겠습니다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2354862-4058-4BE4-9BE8-CD03EE8C6EA0}"/>
              </a:ext>
            </a:extLst>
          </p:cNvPr>
          <p:cNvSpPr/>
          <p:nvPr/>
        </p:nvSpPr>
        <p:spPr>
          <a:xfrm>
            <a:off x="1122478" y="7351806"/>
            <a:ext cx="10367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11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인에이지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F5A4E8-DA2B-4F9B-B4B8-D9B324D4F2CD}"/>
              </a:ext>
            </a:extLst>
          </p:cNvPr>
          <p:cNvSpPr/>
          <p:nvPr/>
        </p:nvSpPr>
        <p:spPr>
          <a:xfrm>
            <a:off x="5729634" y="7050583"/>
            <a:ext cx="4137519" cy="52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㈜인에이지  </a:t>
            </a:r>
            <a:r>
              <a:rPr lang="en-US" altLang="ko-KR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www.enage.com </a:t>
            </a:r>
          </a:p>
          <a:p>
            <a:pPr algn="r">
              <a:lnSpc>
                <a:spcPct val="150000"/>
              </a:lnSpc>
            </a:pPr>
            <a:r>
              <a:rPr lang="en-US" altLang="ko-KR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TEL. 1600-4730  FAX.02-6499-1366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BA0C-5D51-4B5A-93F9-79C932FE7120}"/>
              </a:ext>
            </a:extLst>
          </p:cNvPr>
          <p:cNvSpPr txBox="1"/>
          <p:nvPr/>
        </p:nvSpPr>
        <p:spPr>
          <a:xfrm>
            <a:off x="2069570" y="7344111"/>
            <a:ext cx="952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since 1999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D66545D4-0F34-A97C-C427-5F0CADD8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73" y="7389708"/>
            <a:ext cx="887994" cy="1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3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3"/>
          <p:cNvSpPr txBox="1">
            <a:spLocks noChangeArrowheads="1"/>
          </p:cNvSpPr>
          <p:nvPr/>
        </p:nvSpPr>
        <p:spPr bwMode="auto">
          <a:xfrm>
            <a:off x="946183" y="956745"/>
            <a:ext cx="8232622" cy="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227" tIns="38114" rIns="76227" bIns="38114" anchor="ctr">
            <a:noAutofit/>
          </a:bodyPr>
          <a:lstStyle/>
          <a:p>
            <a:pPr>
              <a:lnSpc>
                <a:spcPts val="1800"/>
              </a:lnSpc>
              <a:spcBef>
                <a:spcPts val="363"/>
              </a:spcBef>
              <a:spcAft>
                <a:spcPts val="363"/>
              </a:spcAf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G-Ware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는 국내외 700여 사이트 구축 경험을 보유하고 있으며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그 중에서도 아래와 같이 다년간 대규모 사용자 사이트 구축을 통해서 제품에 대한 안정성을 시장에서 이미 평가 받은 제품입니다.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C1130-589D-451C-AF18-2608CC649A72}"/>
              </a:ext>
            </a:extLst>
          </p:cNvPr>
          <p:cNvSpPr txBox="1"/>
          <p:nvPr/>
        </p:nvSpPr>
        <p:spPr>
          <a:xfrm>
            <a:off x="0" y="302381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활동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DA4F3FFC-77E2-40B7-9510-05B2DBB5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5" y="1630370"/>
            <a:ext cx="3461562" cy="5558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CAF98B05-3051-47E5-895B-5C7B2D07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29" y="1928750"/>
            <a:ext cx="3179981" cy="52654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12CB98B3-A5D2-463B-B6ED-EF4035B1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01" y="1666404"/>
            <a:ext cx="3360880" cy="159730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EF8E1B1D-CBDE-466B-91EA-680D99EE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016" y="2825098"/>
            <a:ext cx="3340665" cy="43690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140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50">
            <a:extLst>
              <a:ext uri="{FF2B5EF4-FFF2-40B4-BE49-F238E27FC236}">
                <a16:creationId xmlns:a16="http://schemas.microsoft.com/office/drawing/2014/main" id="{440502FB-4F48-4D9E-AEA8-26771CBF1074}"/>
              </a:ext>
            </a:extLst>
          </p:cNvPr>
          <p:cNvSpPr/>
          <p:nvPr/>
        </p:nvSpPr>
        <p:spPr>
          <a:xfrm>
            <a:off x="2224144" y="1921500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51">
            <a:extLst>
              <a:ext uri="{FF2B5EF4-FFF2-40B4-BE49-F238E27FC236}">
                <a16:creationId xmlns:a16="http://schemas.microsoft.com/office/drawing/2014/main" id="{DCEC25DC-9E08-453E-8F4F-7A66582FC88C}"/>
              </a:ext>
            </a:extLst>
          </p:cNvPr>
          <p:cNvSpPr/>
          <p:nvPr/>
        </p:nvSpPr>
        <p:spPr>
          <a:xfrm>
            <a:off x="4143653" y="1921500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2">
            <a:extLst>
              <a:ext uri="{FF2B5EF4-FFF2-40B4-BE49-F238E27FC236}">
                <a16:creationId xmlns:a16="http://schemas.microsoft.com/office/drawing/2014/main" id="{D8E88FFA-E31D-47DE-A7EB-5613BBEA651C}"/>
              </a:ext>
            </a:extLst>
          </p:cNvPr>
          <p:cNvSpPr/>
          <p:nvPr/>
        </p:nvSpPr>
        <p:spPr>
          <a:xfrm>
            <a:off x="6073101" y="1921500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53">
            <a:extLst>
              <a:ext uri="{FF2B5EF4-FFF2-40B4-BE49-F238E27FC236}">
                <a16:creationId xmlns:a16="http://schemas.microsoft.com/office/drawing/2014/main" id="{B9293E61-3B30-4BD2-8DD2-7AAA3679EDE8}"/>
              </a:ext>
            </a:extLst>
          </p:cNvPr>
          <p:cNvSpPr/>
          <p:nvPr/>
        </p:nvSpPr>
        <p:spPr>
          <a:xfrm>
            <a:off x="8002549" y="1921500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6">
            <a:extLst>
              <a:ext uri="{FF2B5EF4-FFF2-40B4-BE49-F238E27FC236}">
                <a16:creationId xmlns:a16="http://schemas.microsoft.com/office/drawing/2014/main" id="{5297457A-32A9-44F9-A1A3-278CFE068DE2}"/>
              </a:ext>
            </a:extLst>
          </p:cNvPr>
          <p:cNvSpPr/>
          <p:nvPr/>
        </p:nvSpPr>
        <p:spPr>
          <a:xfrm>
            <a:off x="316910" y="3651636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77">
            <a:extLst>
              <a:ext uri="{FF2B5EF4-FFF2-40B4-BE49-F238E27FC236}">
                <a16:creationId xmlns:a16="http://schemas.microsoft.com/office/drawing/2014/main" id="{BA2A626C-DD82-45EE-8E21-271CD5B6B797}"/>
              </a:ext>
            </a:extLst>
          </p:cNvPr>
          <p:cNvSpPr/>
          <p:nvPr/>
        </p:nvSpPr>
        <p:spPr>
          <a:xfrm>
            <a:off x="2224144" y="3651636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79">
            <a:extLst>
              <a:ext uri="{FF2B5EF4-FFF2-40B4-BE49-F238E27FC236}">
                <a16:creationId xmlns:a16="http://schemas.microsoft.com/office/drawing/2014/main" id="{0C239460-EDA0-430C-A81E-169FFF4E4350}"/>
              </a:ext>
            </a:extLst>
          </p:cNvPr>
          <p:cNvSpPr/>
          <p:nvPr/>
        </p:nvSpPr>
        <p:spPr>
          <a:xfrm>
            <a:off x="4143653" y="3651636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80">
            <a:extLst>
              <a:ext uri="{FF2B5EF4-FFF2-40B4-BE49-F238E27FC236}">
                <a16:creationId xmlns:a16="http://schemas.microsoft.com/office/drawing/2014/main" id="{21FEAB5C-44EF-427C-B584-C6A395A58BC6}"/>
              </a:ext>
            </a:extLst>
          </p:cNvPr>
          <p:cNvSpPr/>
          <p:nvPr/>
        </p:nvSpPr>
        <p:spPr>
          <a:xfrm>
            <a:off x="6073101" y="3651636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87">
            <a:extLst>
              <a:ext uri="{FF2B5EF4-FFF2-40B4-BE49-F238E27FC236}">
                <a16:creationId xmlns:a16="http://schemas.microsoft.com/office/drawing/2014/main" id="{858C4E3E-AC73-4187-B352-9B771B835950}"/>
              </a:ext>
            </a:extLst>
          </p:cNvPr>
          <p:cNvSpPr/>
          <p:nvPr/>
        </p:nvSpPr>
        <p:spPr>
          <a:xfrm>
            <a:off x="316910" y="538177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88">
            <a:extLst>
              <a:ext uri="{FF2B5EF4-FFF2-40B4-BE49-F238E27FC236}">
                <a16:creationId xmlns:a16="http://schemas.microsoft.com/office/drawing/2014/main" id="{DD925190-BC08-4D2D-9EFD-CFF29CE0CF3F}"/>
              </a:ext>
            </a:extLst>
          </p:cNvPr>
          <p:cNvSpPr/>
          <p:nvPr/>
        </p:nvSpPr>
        <p:spPr>
          <a:xfrm>
            <a:off x="2224144" y="538177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89">
            <a:extLst>
              <a:ext uri="{FF2B5EF4-FFF2-40B4-BE49-F238E27FC236}">
                <a16:creationId xmlns:a16="http://schemas.microsoft.com/office/drawing/2014/main" id="{86051B4C-8245-4382-B161-DFF4C9415132}"/>
              </a:ext>
            </a:extLst>
          </p:cNvPr>
          <p:cNvSpPr/>
          <p:nvPr/>
        </p:nvSpPr>
        <p:spPr>
          <a:xfrm>
            <a:off x="8002549" y="3651636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90">
            <a:extLst>
              <a:ext uri="{FF2B5EF4-FFF2-40B4-BE49-F238E27FC236}">
                <a16:creationId xmlns:a16="http://schemas.microsoft.com/office/drawing/2014/main" id="{72A88E62-8784-46B7-8D72-052F1150BABC}"/>
              </a:ext>
            </a:extLst>
          </p:cNvPr>
          <p:cNvSpPr/>
          <p:nvPr/>
        </p:nvSpPr>
        <p:spPr>
          <a:xfrm>
            <a:off x="4137601" y="538177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91">
            <a:extLst>
              <a:ext uri="{FF2B5EF4-FFF2-40B4-BE49-F238E27FC236}">
                <a16:creationId xmlns:a16="http://schemas.microsoft.com/office/drawing/2014/main" id="{472A0ECE-933C-4528-8EF7-9856EA24052B}"/>
              </a:ext>
            </a:extLst>
          </p:cNvPr>
          <p:cNvSpPr/>
          <p:nvPr/>
        </p:nvSpPr>
        <p:spPr>
          <a:xfrm>
            <a:off x="6067049" y="538177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5">
            <a:extLst>
              <a:ext uri="{FF2B5EF4-FFF2-40B4-BE49-F238E27FC236}">
                <a16:creationId xmlns:a16="http://schemas.microsoft.com/office/drawing/2014/main" id="{07212F37-865D-4ECA-8DA6-4CF928131FC0}"/>
              </a:ext>
            </a:extLst>
          </p:cNvPr>
          <p:cNvSpPr/>
          <p:nvPr/>
        </p:nvSpPr>
        <p:spPr>
          <a:xfrm>
            <a:off x="316910" y="1921500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83"/>
          <p:cNvSpPr txBox="1">
            <a:spLocks noChangeArrowheads="1"/>
          </p:cNvSpPr>
          <p:nvPr/>
        </p:nvSpPr>
        <p:spPr bwMode="auto">
          <a:xfrm>
            <a:off x="946183" y="956745"/>
            <a:ext cx="8232622" cy="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227" tIns="38114" rIns="76227" bIns="38114" anchor="ctr">
            <a:noAutofit/>
          </a:bodyPr>
          <a:lstStyle/>
          <a:p>
            <a:pPr>
              <a:lnSpc>
                <a:spcPts val="1800"/>
              </a:lnSpc>
              <a:spcBef>
                <a:spcPts val="363"/>
              </a:spcBef>
              <a:spcAft>
                <a:spcPts val="363"/>
              </a:spcAf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G-Ware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는 국내외 700여 사이트 구축 경험을 보유하고 있으며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그 중에서도 아래와 같이 다년간 대규모 사용자 사이트 구축을 통해서 제품에 대한 안정성을 시장에서 이미 평가 받은 제품입니다.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C1130-589D-451C-AF18-2608CC649A72}"/>
              </a:ext>
            </a:extLst>
          </p:cNvPr>
          <p:cNvSpPr txBox="1"/>
          <p:nvPr/>
        </p:nvSpPr>
        <p:spPr>
          <a:xfrm>
            <a:off x="0" y="302381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구축 사례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D7F5C99-9D3B-4F24-819C-6DD3C7C8BB9E}"/>
              </a:ext>
            </a:extLst>
          </p:cNvPr>
          <p:cNvSpPr/>
          <p:nvPr/>
        </p:nvSpPr>
        <p:spPr>
          <a:xfrm>
            <a:off x="383386" y="2580973"/>
            <a:ext cx="157126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[11,000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지식관리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오라클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12E069C-98AD-4488-873B-9F8A0FEDDDCB}"/>
              </a:ext>
            </a:extLst>
          </p:cNvPr>
          <p:cNvSpPr/>
          <p:nvPr/>
        </p:nvSpPr>
        <p:spPr>
          <a:xfrm>
            <a:off x="2331808" y="2580973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[5,000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학생메일 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통합정보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5D083B0-AFE2-47D8-B799-40B1F724B029}"/>
              </a:ext>
            </a:extLst>
          </p:cNvPr>
          <p:cNvSpPr/>
          <p:nvPr/>
        </p:nvSpPr>
        <p:spPr>
          <a:xfrm>
            <a:off x="4275381" y="2580973"/>
            <a:ext cx="1463862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[1,700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</a:t>
            </a:r>
            <a:endParaRPr lang="en-US" altLang="ko-KR" sz="10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결재연동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37F49F4-FD54-4859-A295-C45A3A9EEE50}"/>
              </a:ext>
            </a:extLst>
          </p:cNvPr>
          <p:cNvSpPr/>
          <p:nvPr/>
        </p:nvSpPr>
        <p:spPr>
          <a:xfrm>
            <a:off x="6305470" y="2576468"/>
            <a:ext cx="127470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결재연동 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46A8E45-9100-4DE9-8760-08866F58EB6E}"/>
              </a:ext>
            </a:extLst>
          </p:cNvPr>
          <p:cNvSpPr/>
          <p:nvPr/>
        </p:nvSpPr>
        <p:spPr>
          <a:xfrm>
            <a:off x="8118470" y="2581705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다국어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,SAP 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663BBA1-281D-4FE7-833F-864C06D27390}"/>
              </a:ext>
            </a:extLst>
          </p:cNvPr>
          <p:cNvSpPr/>
          <p:nvPr/>
        </p:nvSpPr>
        <p:spPr>
          <a:xfrm>
            <a:off x="6203843" y="6004569"/>
            <a:ext cx="1460656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법인카드 결재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,SAP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35D5D4A-B800-4A8E-9674-0376D872F6CD}"/>
              </a:ext>
            </a:extLst>
          </p:cNvPr>
          <p:cNvSpPr/>
          <p:nvPr/>
        </p:nvSpPr>
        <p:spPr>
          <a:xfrm>
            <a:off x="425317" y="4336282"/>
            <a:ext cx="153118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SAP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7FD5525-1242-4EF0-971B-6427DFD0334B}"/>
              </a:ext>
            </a:extLst>
          </p:cNvPr>
          <p:cNvSpPr/>
          <p:nvPr/>
        </p:nvSpPr>
        <p:spPr>
          <a:xfrm>
            <a:off x="2287550" y="6004523"/>
            <a:ext cx="1622560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[1,000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지식관리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D0AAFCF-9AF2-474C-A0CD-3612CFDA7816}"/>
              </a:ext>
            </a:extLst>
          </p:cNvPr>
          <p:cNvSpPr/>
          <p:nvPr/>
        </p:nvSpPr>
        <p:spPr>
          <a:xfrm>
            <a:off x="4309304" y="4341451"/>
            <a:ext cx="13949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[700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회계전표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법인카드 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오라클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45ED7A4-4BEF-4B3B-9AF1-F844D1535E1F}"/>
              </a:ext>
            </a:extLst>
          </p:cNvPr>
          <p:cNvSpPr/>
          <p:nvPr/>
        </p:nvSpPr>
        <p:spPr>
          <a:xfrm>
            <a:off x="4169477" y="6004905"/>
            <a:ext cx="1657825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[700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타법인겸직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2DF1441-C518-4902-AB90-F6821EA766AC}"/>
              </a:ext>
            </a:extLst>
          </p:cNvPr>
          <p:cNvSpPr/>
          <p:nvPr/>
        </p:nvSpPr>
        <p:spPr>
          <a:xfrm>
            <a:off x="6177886" y="4337163"/>
            <a:ext cx="1521570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프로젝트관리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060053E-5665-4062-88BF-DB2F429F5D20}"/>
              </a:ext>
            </a:extLst>
          </p:cNvPr>
          <p:cNvSpPr/>
          <p:nvPr/>
        </p:nvSpPr>
        <p:spPr>
          <a:xfrm>
            <a:off x="549204" y="6004523"/>
            <a:ext cx="127470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E6B8F83-F78D-4A70-8C66-C460E2FACC30}"/>
              </a:ext>
            </a:extLst>
          </p:cNvPr>
          <p:cNvSpPr/>
          <p:nvPr/>
        </p:nvSpPr>
        <p:spPr>
          <a:xfrm>
            <a:off x="2335006" y="4337602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[560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ERP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영림원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8A42E36-76D8-4366-9A31-0CC8BEC2A94C}"/>
              </a:ext>
            </a:extLst>
          </p:cNvPr>
          <p:cNvSpPr/>
          <p:nvPr/>
        </p:nvSpPr>
        <p:spPr>
          <a:xfrm>
            <a:off x="8068890" y="4274387"/>
            <a:ext cx="1627369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[550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(UNIERP),</a:t>
            </a:r>
          </a:p>
          <a:p>
            <a:pPr algn="ctr" fontAlgn="ctr">
              <a:lnSpc>
                <a:spcPts val="13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OTP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pic>
        <p:nvPicPr>
          <p:cNvPr id="36" name="그래픽 14">
            <a:extLst>
              <a:ext uri="{FF2B5EF4-FFF2-40B4-BE49-F238E27FC236}">
                <a16:creationId xmlns:a16="http://schemas.microsoft.com/office/drawing/2014/main" id="{5C955CF9-1380-42D9-8806-6E457D13A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491" y="2113066"/>
            <a:ext cx="714375" cy="295275"/>
          </a:xfrm>
          <a:prstGeom prst="rect">
            <a:avLst/>
          </a:prstGeom>
        </p:spPr>
      </p:pic>
      <p:pic>
        <p:nvPicPr>
          <p:cNvPr id="37" name="그래픽 16">
            <a:extLst>
              <a:ext uri="{FF2B5EF4-FFF2-40B4-BE49-F238E27FC236}">
                <a16:creationId xmlns:a16="http://schemas.microsoft.com/office/drawing/2014/main" id="{3F96842C-636F-4EAA-98A9-E4B8E5757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1316" y="2094016"/>
            <a:ext cx="1000125" cy="333375"/>
          </a:xfrm>
          <a:prstGeom prst="rect">
            <a:avLst/>
          </a:prstGeom>
        </p:spPr>
      </p:pic>
      <p:pic>
        <p:nvPicPr>
          <p:cNvPr id="38" name="그래픽 22">
            <a:extLst>
              <a:ext uri="{FF2B5EF4-FFF2-40B4-BE49-F238E27FC236}">
                <a16:creationId xmlns:a16="http://schemas.microsoft.com/office/drawing/2014/main" id="{515FD12A-D054-4716-8485-CCAEA6E4B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9444" y="2189266"/>
            <a:ext cx="1123950" cy="219075"/>
          </a:xfrm>
          <a:prstGeom prst="rect">
            <a:avLst/>
          </a:prstGeom>
        </p:spPr>
      </p:pic>
      <p:pic>
        <p:nvPicPr>
          <p:cNvPr id="39" name="그래픽 23">
            <a:extLst>
              <a:ext uri="{FF2B5EF4-FFF2-40B4-BE49-F238E27FC236}">
                <a16:creationId xmlns:a16="http://schemas.microsoft.com/office/drawing/2014/main" id="{8D66A720-287B-4B5D-A41E-C4A4E4D4A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6105" y="2122798"/>
            <a:ext cx="1081915" cy="295068"/>
          </a:xfrm>
          <a:prstGeom prst="rect">
            <a:avLst/>
          </a:prstGeom>
        </p:spPr>
      </p:pic>
      <p:pic>
        <p:nvPicPr>
          <p:cNvPr id="40" name="그래픽 24">
            <a:extLst>
              <a:ext uri="{FF2B5EF4-FFF2-40B4-BE49-F238E27FC236}">
                <a16:creationId xmlns:a16="http://schemas.microsoft.com/office/drawing/2014/main" id="{BC45905B-CBFA-4516-8578-201BA1A30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6195" y="2142883"/>
            <a:ext cx="1104900" cy="295275"/>
          </a:xfrm>
          <a:prstGeom prst="rect">
            <a:avLst/>
          </a:prstGeom>
        </p:spPr>
      </p:pic>
      <p:pic>
        <p:nvPicPr>
          <p:cNvPr id="41" name="그래픽 28">
            <a:extLst>
              <a:ext uri="{FF2B5EF4-FFF2-40B4-BE49-F238E27FC236}">
                <a16:creationId xmlns:a16="http://schemas.microsoft.com/office/drawing/2014/main" id="{62D4EEB5-1DE2-4456-A040-0B774C0243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29846" y="5615413"/>
            <a:ext cx="1171575" cy="200025"/>
          </a:xfrm>
          <a:prstGeom prst="rect">
            <a:avLst/>
          </a:prstGeom>
        </p:spPr>
      </p:pic>
      <p:pic>
        <p:nvPicPr>
          <p:cNvPr id="42" name="그래픽 29">
            <a:extLst>
              <a:ext uri="{FF2B5EF4-FFF2-40B4-BE49-F238E27FC236}">
                <a16:creationId xmlns:a16="http://schemas.microsoft.com/office/drawing/2014/main" id="{D2961D36-05E1-47B4-BBAA-A8F3D5B94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7572" y="3813425"/>
            <a:ext cx="533400" cy="371475"/>
          </a:xfrm>
          <a:prstGeom prst="rect">
            <a:avLst/>
          </a:prstGeom>
        </p:spPr>
      </p:pic>
      <p:pic>
        <p:nvPicPr>
          <p:cNvPr id="44" name="그래픽 65">
            <a:extLst>
              <a:ext uri="{FF2B5EF4-FFF2-40B4-BE49-F238E27FC236}">
                <a16:creationId xmlns:a16="http://schemas.microsoft.com/office/drawing/2014/main" id="{AF9B3E5F-3280-490D-9C09-2EC7A1D758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12228" y="5632521"/>
            <a:ext cx="933450" cy="200025"/>
          </a:xfrm>
          <a:prstGeom prst="rect">
            <a:avLst/>
          </a:prstGeom>
        </p:spPr>
      </p:pic>
      <p:pic>
        <p:nvPicPr>
          <p:cNvPr id="45" name="그래픽 66">
            <a:extLst>
              <a:ext uri="{FF2B5EF4-FFF2-40B4-BE49-F238E27FC236}">
                <a16:creationId xmlns:a16="http://schemas.microsoft.com/office/drawing/2014/main" id="{08D88EBE-04E3-49D6-B99C-01851319FA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51257" y="3823364"/>
            <a:ext cx="866775" cy="390525"/>
          </a:xfrm>
          <a:prstGeom prst="rect">
            <a:avLst/>
          </a:prstGeom>
        </p:spPr>
      </p:pic>
      <p:pic>
        <p:nvPicPr>
          <p:cNvPr id="46" name="그래픽 67">
            <a:extLst>
              <a:ext uri="{FF2B5EF4-FFF2-40B4-BE49-F238E27FC236}">
                <a16:creationId xmlns:a16="http://schemas.microsoft.com/office/drawing/2014/main" id="{9F2CB8B0-701D-44EC-9145-E28F06BD6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49967" y="5505875"/>
            <a:ext cx="857250" cy="419100"/>
          </a:xfrm>
          <a:prstGeom prst="rect">
            <a:avLst/>
          </a:prstGeom>
        </p:spPr>
      </p:pic>
      <p:pic>
        <p:nvPicPr>
          <p:cNvPr id="48" name="그래픽 69">
            <a:extLst>
              <a:ext uri="{FF2B5EF4-FFF2-40B4-BE49-F238E27FC236}">
                <a16:creationId xmlns:a16="http://schemas.microsoft.com/office/drawing/2014/main" id="{DF738255-5170-41E0-9214-E68664E5DF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1763" y="5568457"/>
            <a:ext cx="885825" cy="285750"/>
          </a:xfrm>
          <a:prstGeom prst="rect">
            <a:avLst/>
          </a:prstGeom>
        </p:spPr>
      </p:pic>
      <p:pic>
        <p:nvPicPr>
          <p:cNvPr id="49" name="그래픽 70">
            <a:extLst>
              <a:ext uri="{FF2B5EF4-FFF2-40B4-BE49-F238E27FC236}">
                <a16:creationId xmlns:a16="http://schemas.microsoft.com/office/drawing/2014/main" id="{F9EC124B-3C2F-472B-B735-C733294651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57876" y="3836217"/>
            <a:ext cx="495300" cy="361950"/>
          </a:xfrm>
          <a:prstGeom prst="rect">
            <a:avLst/>
          </a:prstGeom>
        </p:spPr>
      </p:pic>
      <p:pic>
        <p:nvPicPr>
          <p:cNvPr id="50" name="그래픽 71">
            <a:extLst>
              <a:ext uri="{FF2B5EF4-FFF2-40B4-BE49-F238E27FC236}">
                <a16:creationId xmlns:a16="http://schemas.microsoft.com/office/drawing/2014/main" id="{8B59AF7D-6C76-4D42-9B36-7A177B80CE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48598" y="3918614"/>
            <a:ext cx="1219200" cy="152400"/>
          </a:xfrm>
          <a:prstGeom prst="rect">
            <a:avLst/>
          </a:prstGeom>
        </p:spPr>
      </p:pic>
      <p:sp>
        <p:nvSpPr>
          <p:cNvPr id="54" name="사각형: 둥근 모서리 91">
            <a:extLst>
              <a:ext uri="{FF2B5EF4-FFF2-40B4-BE49-F238E27FC236}">
                <a16:creationId xmlns:a16="http://schemas.microsoft.com/office/drawing/2014/main" id="{8F890501-6A25-4A44-B7F3-396BD61FA645}"/>
              </a:ext>
            </a:extLst>
          </p:cNvPr>
          <p:cNvSpPr/>
          <p:nvPr/>
        </p:nvSpPr>
        <p:spPr>
          <a:xfrm>
            <a:off x="8007374" y="538177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D16948DC-7A27-409C-9900-A5E594C4CBE8}"/>
              </a:ext>
            </a:extLst>
          </p:cNvPr>
          <p:cNvSpPr/>
          <p:nvPr/>
        </p:nvSpPr>
        <p:spPr>
          <a:xfrm>
            <a:off x="8370993" y="6004569"/>
            <a:ext cx="1007007" cy="7207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[3,100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웹메일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ct val="1500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SMS OTP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9D9401FD-C7E5-4F05-B1BA-7EF0CA91B5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49849" y="3909445"/>
            <a:ext cx="1160146" cy="200390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C31B6A91-6CD4-4E5E-B77D-ED9DC81E12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380518" y="5545626"/>
            <a:ext cx="940040" cy="3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3"/>
          <p:cNvSpPr txBox="1">
            <a:spLocks noChangeArrowheads="1"/>
          </p:cNvSpPr>
          <p:nvPr/>
        </p:nvSpPr>
        <p:spPr bwMode="auto">
          <a:xfrm>
            <a:off x="741997" y="956745"/>
            <a:ext cx="8640994" cy="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227" tIns="38114" rIns="76227" bIns="38114" anchor="ctr">
            <a:noAutofit/>
          </a:bodyPr>
          <a:lstStyle/>
          <a:p>
            <a:pPr>
              <a:lnSpc>
                <a:spcPts val="1800"/>
              </a:lnSpc>
              <a:spcBef>
                <a:spcPts val="363"/>
              </a:spcBef>
              <a:spcAft>
                <a:spcPts val="363"/>
              </a:spcAft>
              <a:defRPr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제안사는 국내외 시장에서 다년간 그룹웨어 구축 사업을 하면서 독자 메일엔진 개발을 통하여 협업 솔루션에 반드시 필요한 기능들로 패키지를 구성하고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부가적으로 다양한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옵션팩도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 개발하여 고객사 상황에 따라서 맞춤 구성이 가능하도록 준비하고 있습니다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C1130-589D-451C-AF18-2608CC649A72}"/>
              </a:ext>
            </a:extLst>
          </p:cNvPr>
          <p:cNvSpPr txBox="1"/>
          <p:nvPr/>
        </p:nvSpPr>
        <p:spPr>
          <a:xfrm>
            <a:off x="0" y="302381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패키지 내역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51" name="Table Placeholder 5">
            <a:extLst>
              <a:ext uri="{FF2B5EF4-FFF2-40B4-BE49-F238E27FC236}">
                <a16:creationId xmlns:a16="http://schemas.microsoft.com/office/drawing/2014/main" id="{6E6A5728-9857-428C-96EC-6EBBB32E5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160496"/>
              </p:ext>
            </p:extLst>
          </p:nvPr>
        </p:nvGraphicFramePr>
        <p:xfrm>
          <a:off x="2223655" y="1647648"/>
          <a:ext cx="7252530" cy="558481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395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7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메일시스템</a:t>
                      </a:r>
                    </a:p>
                  </a:txBody>
                  <a:tcPr marL="65547" marR="65547" marT="29620" marB="29620" anchor="ctr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전자 결재</a:t>
                      </a:r>
                    </a:p>
                  </a:txBody>
                  <a:tcPr marL="65547" marR="65547" marT="29620" marB="296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게시판</a:t>
                      </a:r>
                    </a:p>
                  </a:txBody>
                  <a:tcPr marL="65547" marR="65547" marT="29620" marB="296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4194">
                <a:tc>
                  <a:txBody>
                    <a:bodyPr/>
                    <a:lstStyle/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메일엔진과 일체형 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웹메일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marR="0" indent="-87313" algn="l" defTabSz="1280160" rtl="0" eaLnBrk="1" fontAlgn="auto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이름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like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검색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부서명 발송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marR="0" indent="-87313" algn="l" defTabSz="1280160" rtl="0" eaLnBrk="1" fontAlgn="auto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개인별발송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첨부링크 발송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예약발송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자동임시서장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수신확인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내부자 발송 취소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마우스드래그로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50" b="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다중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선택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메일 다중백업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다중복원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수신자수 제한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첨부화일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크기 관리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송수신메일 복사 기능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전용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내부 업무관리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메일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별도 제공</a:t>
                      </a: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게시물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의견 등록 알림 메일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기안하기/결재하기/예결함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개인/부서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소속부서 이하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문서함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부서수발신함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공문발송함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사내문서함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합의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전결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후결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결재본문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결재라인 수정/결재회수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결재패스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기안취소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재상신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기안참조자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회람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부서발신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결재문서 </a:t>
                      </a:r>
                      <a:r>
                        <a:rPr lang="ko-KR" altLang="en-US" sz="950" b="0" kern="12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채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번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사전 결재선 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양식당 결재선)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 패스워드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 서명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부재중 설정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기간 설정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결재의견 등록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알림 메일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자동 임시저장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검색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무한대 다단계 트리 구성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조회권한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작성권한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관리자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형식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익명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앨범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/1:1: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일정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좋아요 사용여부 관리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업무참조자 대상  게시물 등록 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알림메일</a:t>
                      </a:r>
                      <a:endParaRPr lang="ko-KR" altLang="en-US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의견 등록 알림 메일 발송 대상자 지정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엮인글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처리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진행상태 체크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결재문서 참조기안 추가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특정</a:t>
                      </a:r>
                      <a:r>
                        <a:rPr lang="ko-KR" altLang="en-US" sz="950" b="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계정 수신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메일과 게시판 동기화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통합검색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의견 등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알림판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전광판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긴급 공지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5314" marR="65314" marT="32657" marB="32657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97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업무일지</a:t>
                      </a:r>
                    </a:p>
                  </a:txBody>
                  <a:tcPr marL="29376" marR="84707" marT="41468" marB="41468" anchor="ctr" anchorCtr="1" horzOverflow="overflow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기타 기능/환경 설정</a:t>
                      </a:r>
                    </a:p>
                  </a:txBody>
                  <a:tcPr marL="29376" marR="84707" marT="41468" marB="41468" anchor="ctr" anchorCtr="1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 기능</a:t>
                      </a:r>
                    </a:p>
                  </a:txBody>
                  <a:tcPr marL="65547" marR="65547" marT="29620" marB="2962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856">
                <a:tc>
                  <a:txBody>
                    <a:bodyPr/>
                    <a:lstStyle/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무한대 다단계 트리 구성</a:t>
                      </a: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조회권한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작성권한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관리자</a:t>
                      </a: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의견란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사용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기본양식 지정</a:t>
                      </a:r>
                    </a:p>
                    <a:p>
                      <a:pPr marL="238125" lvl="1" indent="-114300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맑은 고딕" pitchFamily="50" charset="-127"/>
                        <a:buChar char="–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다양한 업무일지 분류 구성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업무참조자 대상 일지 등록 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알림메일</a:t>
                      </a:r>
                      <a:endParaRPr lang="ko-KR" altLang="en-US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일지 등록하면서 결재 상신</a:t>
                      </a:r>
                    </a:p>
                    <a:p>
                      <a:pPr marL="87313" marR="0" indent="-87313" algn="l" defTabSz="1280160" rtl="0" eaLnBrk="1" fontAlgn="auto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일지 등록하면서 일정관리에 동시 등록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등록 일지 진행상태 체크</a:t>
                      </a:r>
                    </a:p>
                    <a:p>
                      <a:pPr marL="87313" indent="-87313" algn="l" defTabSz="1280160" rtl="0" eaLnBrk="1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등록일지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단계 삭제 처리</a:t>
                      </a:r>
                    </a:p>
                    <a:p>
                      <a:pPr marL="87313" marR="0" lvl="0" indent="-87313" algn="l" defTabSz="128016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선택한 일지 한창에 조회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취합일지 작성</a:t>
                      </a:r>
                    </a:p>
                  </a:txBody>
                  <a:tcPr marL="84707" marR="84707" marT="41468" marB="41468" horzOverflow="overflow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-95250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일정관리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부서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공개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참여 일정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marR="0" lvl="0" indent="-95250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파일함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웹폴더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개인함,공유함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조회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관리권한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marR="0" lvl="0" indent="-95250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사내 관리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자원 등록 예약/예약 승인관리</a:t>
                      </a:r>
                    </a:p>
                    <a:p>
                      <a:pPr marL="95250" marR="0" lvl="0" indent="-95250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전자설문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커뮤니티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/SMS</a:t>
                      </a:r>
                    </a:p>
                    <a:p>
                      <a:pPr marL="95250" marR="0" lvl="0" indent="-95250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환경설정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웹에디터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ActiveX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에디터</a:t>
                      </a: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다중 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파일업로드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/다운로드</a:t>
                      </a: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중복 접속 관리,자동 로그아웃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4707" marR="84707" marT="41468" marB="41468" horzOverflow="overflow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회사 기본 정보 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조직관리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사원 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결재 옵션 및 접속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IP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</a:t>
                      </a: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메뉴 관리 및 게시판 관리</a:t>
                      </a: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업무일지 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사내관리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양식관리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접속로그 관리</a:t>
                      </a: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도메인 관리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접속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URL,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개인 사용량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기본 메일 도메인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멀티 도메인 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메일 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다중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전달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5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포워딩</a:t>
                      </a:r>
                      <a:r>
                        <a:rPr lang="en-US" altLang="ko-KR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별칭 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95250" lvl="1" indent="-95250" algn="l" defTabSz="914400" rtl="0" eaLnBrk="1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SzPct val="90000"/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대용량 첨부링크 자동 삭제 주기 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00025" marR="0" lvl="1" indent="-104775" algn="l" defTabSz="914400" rtl="0" eaLnBrk="1" fontAlgn="base" latinLnBrk="1" hangingPunct="1">
                        <a:lnSpc>
                          <a:spcPts val="13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Tx/>
                        <a:buSzPct val="90000"/>
                        <a:buFont typeface="맑은 고딕" pitchFamily="50" charset="-127"/>
                        <a:buChar char="–"/>
                        <a:tabLst/>
                        <a:defRPr/>
                      </a:pPr>
                      <a:r>
                        <a:rPr lang="ko-KR" altLang="en-US" sz="95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대용량 강제 적용 예외 도메인관리</a:t>
                      </a:r>
                      <a:endParaRPr lang="en-US" altLang="ko-KR" sz="95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2" name="Table Placeholder 5">
            <a:extLst>
              <a:ext uri="{FF2B5EF4-FFF2-40B4-BE49-F238E27FC236}">
                <a16:creationId xmlns:a16="http://schemas.microsoft.com/office/drawing/2014/main" id="{0D2A1F73-1D29-4A36-B764-8351E11709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104880"/>
              </p:ext>
            </p:extLst>
          </p:nvPr>
        </p:nvGraphicFramePr>
        <p:xfrm>
          <a:off x="582216" y="1647648"/>
          <a:ext cx="1564564" cy="558480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64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8361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옵션팩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5314" marR="65314" marT="32657" marB="3265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indent="-148908" algn="ctr" defTabSz="128016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defRPr/>
                      </a:pP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채팅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marR="0" indent="-148908" algn="ctr" defTabSz="12801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모바일팩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indent="-148908" algn="ctr" defTabSz="128016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defRPr/>
                      </a:pP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승인메일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indent="-148908" algn="ctr" defTabSz="128016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defRPr/>
                      </a:pP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문서관리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indent="-148908" algn="ctr" defTabSz="128016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defRPr/>
                      </a:pP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다국어팩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741">
                <a:tc>
                  <a:txBody>
                    <a:bodyPr/>
                    <a:lstStyle/>
                    <a:p>
                      <a:pPr marL="148908" indent="-148908" algn="ctr" defTabSz="128016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defRPr/>
                      </a:pP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멀티버전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5547" marR="65547" marT="29620" marB="296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285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24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857155_TF16411120" id="{FEB5236D-57EF-43D2-B080-92C2C8769E0C}" vid="{B5E84DC6-B0ED-40D1-9933-8E3ABAE58C2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STS_x0020_Hashtags xmlns="34f92d76-972f-40f7-83ba-9ff99395c1e2"/>
    <_ip_UnifiedCompliancePolicyProperties xmlns="http://schemas.microsoft.com/sharepoint/v3" xsi:nil="true"/>
    <MediaServiceKeyPoints xmlns="34f92d76-972f-40f7-83ba-9ff99395c1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960AAC9CB38E4D8644DE30D1FEB539" ma:contentTypeVersion="19" ma:contentTypeDescription="Create a new document." ma:contentTypeScope="" ma:versionID="2bead677cef3b09207ed509027f3cc3e">
  <xsd:schema xmlns:xsd="http://www.w3.org/2001/XMLSchema" xmlns:xs="http://www.w3.org/2001/XMLSchema" xmlns:p="http://schemas.microsoft.com/office/2006/metadata/properties" xmlns:ns1="http://schemas.microsoft.com/sharepoint/v3" xmlns:ns3="3d66f52e-af98-460a-93ca-ddf37d61e5d6" xmlns:ns4="34f92d76-972f-40f7-83ba-9ff99395c1e2" targetNamespace="http://schemas.microsoft.com/office/2006/metadata/properties" ma:root="true" ma:fieldsID="295acc4d4c993f921b621d6233a89d61" ns1:_="" ns3:_="" ns4:_="">
    <xsd:import namespace="http://schemas.microsoft.com/sharepoint/v3"/>
    <xsd:import namespace="3d66f52e-af98-460a-93ca-ddf37d61e5d6"/>
    <xsd:import namespace="34f92d76-972f-40f7-83ba-9ff99395c1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_STS_x0020_Hashtags" minOccurs="0"/>
                <xsd:element ref="ns3:_STS_x0020_AppliedHashtags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6f52e-af98-460a-93ca-ddf37d61e5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2" nillable="true" ma:displayName="Last Shared By Time" ma:description="" ma:hidden="true" ma:internalName="LastSharedByTime" ma:readOnly="true">
      <xsd:simpleType>
        <xsd:restriction base="dms:DateTime"/>
      </xsd:simpleType>
    </xsd:element>
    <xsd:element name="_STS_x0020_AppliedHashtags" ma:index="17" nillable="true" ma:displayName="Applied Hashtags" ma:description="" ma:internalName="_STS_x0020_AppliedHashtags" ma:readOnly="true" ma:showField="Titl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92d76-972f-40f7-83ba-9ff99395c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_STS_x0020_Hashtags" ma:index="16" nillable="true" ma:displayName="Hashtags" ma:description="" ma:list="{02514a76-954f-4a58-a108-ce755d61aca7}" ma:internalName="_STS_x0020_Hashtags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596F9F-BD71-4894-B68F-EE12B0B747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74C58F-4A19-4194-A5AC-1B7A48193F3B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3d66f52e-af98-460a-93ca-ddf37d61e5d6"/>
    <ds:schemaRef ds:uri="34f92d76-972f-40f7-83ba-9ff99395c1e2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8C8AB5-384A-46A7-8A1F-A6A91F154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d66f52e-af98-460a-93ca-ddf37d61e5d6"/>
    <ds:schemaRef ds:uri="34f92d76-972f-40f7-83ba-9ff99395c1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온라인을 안전하게 유지하는 4가지 방법</Template>
  <TotalTime>9342</TotalTime>
  <Words>5929</Words>
  <Application>Microsoft Office PowerPoint</Application>
  <PresentationFormat>사용자 지정</PresentationFormat>
  <Paragraphs>992</Paragraphs>
  <Slides>65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65</vt:i4>
      </vt:variant>
    </vt:vector>
  </HeadingPairs>
  <TitlesOfParts>
    <vt:vector size="75" baseType="lpstr">
      <vt:lpstr>Rix고딕 B</vt:lpstr>
      <vt:lpstr>나눔고딕</vt:lpstr>
      <vt:lpstr>나눔고딕 ExtraBold</vt:lpstr>
      <vt:lpstr>나눔고딕 Light</vt:lpstr>
      <vt:lpstr>Malgun Gothic</vt:lpstr>
      <vt:lpstr>Malgun Gothic</vt:lpstr>
      <vt:lpstr>Adobe Hebrew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결재 </vt:lpstr>
      <vt:lpstr>결재 </vt:lpstr>
      <vt:lpstr>결재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메일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유정 김</cp:lastModifiedBy>
  <cp:revision>414</cp:revision>
  <dcterms:created xsi:type="dcterms:W3CDTF">2021-02-04T06:32:04Z</dcterms:created>
  <dcterms:modified xsi:type="dcterms:W3CDTF">2024-04-01T07:27:35Z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0x01010043960AAC9CB38E4D8644DE30D1FEB539</vt:lpwstr>
  </property>
</Properties>
</file>